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3"/>
  </p:notesMasterIdLst>
  <p:sldIdLst>
    <p:sldId id="854" r:id="rId2"/>
    <p:sldId id="881" r:id="rId3"/>
    <p:sldId id="882" r:id="rId4"/>
    <p:sldId id="885" r:id="rId5"/>
    <p:sldId id="886" r:id="rId6"/>
    <p:sldId id="887" r:id="rId7"/>
    <p:sldId id="888" r:id="rId8"/>
    <p:sldId id="876" r:id="rId9"/>
    <p:sldId id="880" r:id="rId10"/>
    <p:sldId id="877" r:id="rId11"/>
    <p:sldId id="912" r:id="rId12"/>
    <p:sldId id="878" r:id="rId13"/>
    <p:sldId id="879" r:id="rId14"/>
    <p:sldId id="883" r:id="rId15"/>
    <p:sldId id="884" r:id="rId16"/>
    <p:sldId id="293" r:id="rId17"/>
    <p:sldId id="294" r:id="rId18"/>
    <p:sldId id="299" r:id="rId19"/>
    <p:sldId id="869" r:id="rId20"/>
    <p:sldId id="868" r:id="rId21"/>
    <p:sldId id="870" r:id="rId22"/>
    <p:sldId id="867" r:id="rId23"/>
    <p:sldId id="915" r:id="rId24"/>
    <p:sldId id="890" r:id="rId25"/>
    <p:sldId id="889" r:id="rId26"/>
    <p:sldId id="817" r:id="rId27"/>
    <p:sldId id="819" r:id="rId28"/>
    <p:sldId id="891" r:id="rId29"/>
    <p:sldId id="892" r:id="rId30"/>
    <p:sldId id="744" r:id="rId31"/>
    <p:sldId id="828" r:id="rId32"/>
    <p:sldId id="874" r:id="rId33"/>
    <p:sldId id="913" r:id="rId34"/>
    <p:sldId id="820" r:id="rId35"/>
    <p:sldId id="821" r:id="rId36"/>
    <p:sldId id="822" r:id="rId37"/>
    <p:sldId id="823" r:id="rId38"/>
    <p:sldId id="670" r:id="rId39"/>
    <p:sldId id="796" r:id="rId40"/>
    <p:sldId id="800" r:id="rId41"/>
    <p:sldId id="893" r:id="rId42"/>
    <p:sldId id="894" r:id="rId43"/>
    <p:sldId id="875" r:id="rId44"/>
    <p:sldId id="905" r:id="rId45"/>
    <p:sldId id="902" r:id="rId46"/>
    <p:sldId id="903" r:id="rId47"/>
    <p:sldId id="901" r:id="rId48"/>
    <p:sldId id="296" r:id="rId49"/>
    <p:sldId id="745" r:id="rId50"/>
    <p:sldId id="860" r:id="rId51"/>
    <p:sldId id="861" r:id="rId52"/>
    <p:sldId id="863" r:id="rId53"/>
    <p:sldId id="297" r:id="rId54"/>
    <p:sldId id="895" r:id="rId55"/>
    <p:sldId id="904" r:id="rId56"/>
    <p:sldId id="866" r:id="rId57"/>
    <p:sldId id="865" r:id="rId58"/>
    <p:sldId id="864" r:id="rId59"/>
    <p:sldId id="896" r:id="rId60"/>
    <p:sldId id="897" r:id="rId61"/>
    <p:sldId id="914" r:id="rId62"/>
    <p:sldId id="295" r:id="rId63"/>
    <p:sldId id="859" r:id="rId64"/>
    <p:sldId id="898" r:id="rId65"/>
    <p:sldId id="900" r:id="rId66"/>
    <p:sldId id="906" r:id="rId67"/>
    <p:sldId id="908" r:id="rId68"/>
    <p:sldId id="909" r:id="rId69"/>
    <p:sldId id="910" r:id="rId70"/>
    <p:sldId id="911" r:id="rId71"/>
    <p:sldId id="899"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FEFFFF"/>
    <a:srgbClr val="0100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48DC24-AAF6-476B-B061-21A2AA58EE36}" v="2" dt="2021-07-30T19:34:49.4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91" autoAdjust="0"/>
    <p:restoredTop sz="78143" autoAdjust="0"/>
  </p:normalViewPr>
  <p:slideViewPr>
    <p:cSldViewPr snapToGrid="0" snapToObjects="1">
      <p:cViewPr varScale="1">
        <p:scale>
          <a:sx n="77" d="100"/>
          <a:sy n="77" d="100"/>
        </p:scale>
        <p:origin x="1323" y="3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2832" y="-8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79"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Anderson" userId="b9d6594948bca552" providerId="LiveId" clId="{DA48DC24-AAF6-476B-B061-21A2AA58EE36}"/>
    <pc:docChg chg="custSel addSld modSld">
      <pc:chgData name="Steven Anderson" userId="b9d6594948bca552" providerId="LiveId" clId="{DA48DC24-AAF6-476B-B061-21A2AA58EE36}" dt="2021-07-30T19:39:07.891" v="180" actId="6549"/>
      <pc:docMkLst>
        <pc:docMk/>
      </pc:docMkLst>
      <pc:sldChg chg="addSp delSp modSp add mod modNotesTx">
        <pc:chgData name="Steven Anderson" userId="b9d6594948bca552" providerId="LiveId" clId="{DA48DC24-AAF6-476B-B061-21A2AA58EE36}" dt="2021-07-30T19:39:07.891" v="180" actId="6549"/>
        <pc:sldMkLst>
          <pc:docMk/>
          <pc:sldMk cId="3734623972" sldId="915"/>
        </pc:sldMkLst>
        <pc:spChg chg="mod">
          <ac:chgData name="Steven Anderson" userId="b9d6594948bca552" providerId="LiveId" clId="{DA48DC24-AAF6-476B-B061-21A2AA58EE36}" dt="2021-07-30T19:37:51.319" v="65" actId="20577"/>
          <ac:spMkLst>
            <pc:docMk/>
            <pc:sldMk cId="3734623972" sldId="915"/>
            <ac:spMk id="2" creationId="{00000000-0000-0000-0000-000000000000}"/>
          </ac:spMkLst>
        </pc:spChg>
        <pc:picChg chg="del">
          <ac:chgData name="Steven Anderson" userId="b9d6594948bca552" providerId="LiveId" clId="{DA48DC24-AAF6-476B-B061-21A2AA58EE36}" dt="2021-07-30T19:34:41.079" v="1" actId="478"/>
          <ac:picMkLst>
            <pc:docMk/>
            <pc:sldMk cId="3734623972" sldId="915"/>
            <ac:picMk id="5" creationId="{CCE3582C-6655-8441-8913-4376AA0C8F93}"/>
          </ac:picMkLst>
        </pc:picChg>
        <pc:picChg chg="add del mod">
          <ac:chgData name="Steven Anderson" userId="b9d6594948bca552" providerId="LiveId" clId="{DA48DC24-AAF6-476B-B061-21A2AA58EE36}" dt="2021-07-30T19:34:54.328" v="5" actId="478"/>
          <ac:picMkLst>
            <pc:docMk/>
            <pc:sldMk cId="3734623972" sldId="915"/>
            <ac:picMk id="6" creationId="{0E6C7281-F63D-458D-AAF6-E95D90AEF681}"/>
          </ac:picMkLst>
        </pc:picChg>
        <pc:picChg chg="add mod ord">
          <ac:chgData name="Steven Anderson" userId="b9d6594948bca552" providerId="LiveId" clId="{DA48DC24-AAF6-476B-B061-21A2AA58EE36}" dt="2021-07-30T19:35:03.931" v="15" actId="12789"/>
          <ac:picMkLst>
            <pc:docMk/>
            <pc:sldMk cId="3734623972" sldId="915"/>
            <ac:picMk id="7" creationId="{063C44AB-06F6-4B01-9F59-9B366E66F506}"/>
          </ac:picMkLst>
        </pc:picChg>
      </pc:sldChg>
    </pc:docChg>
  </pc:docChgLst>
  <pc:docChgLst>
    <pc:chgData name="Bethany Bolen" userId="8e338a04f9f07398" providerId="LiveId" clId="{3D9A9939-47A8-465C-9408-D03DCD4F16C0}"/>
    <pc:docChg chg="undo custSel modSld">
      <pc:chgData name="Bethany Bolen" userId="8e338a04f9f07398" providerId="LiveId" clId="{3D9A9939-47A8-465C-9408-D03DCD4F16C0}" dt="2020-09-08T23:51:08.269" v="255" actId="167"/>
      <pc:docMkLst>
        <pc:docMk/>
      </pc:docMkLst>
      <pc:sldChg chg="addSp delSp modSp mod">
        <pc:chgData name="Bethany Bolen" userId="8e338a04f9f07398" providerId="LiveId" clId="{3D9A9939-47A8-465C-9408-D03DCD4F16C0}" dt="2020-09-08T23:48:40.860" v="101" actId="732"/>
        <pc:sldMkLst>
          <pc:docMk/>
          <pc:sldMk cId="266548176" sldId="670"/>
        </pc:sldMkLst>
        <pc:picChg chg="add mod ord modCrop">
          <ac:chgData name="Bethany Bolen" userId="8e338a04f9f07398" providerId="LiveId" clId="{3D9A9939-47A8-465C-9408-D03DCD4F16C0}" dt="2020-09-08T23:48:40.860" v="101" actId="732"/>
          <ac:picMkLst>
            <pc:docMk/>
            <pc:sldMk cId="266548176" sldId="670"/>
            <ac:picMk id="6" creationId="{FE8804E1-3EC9-4984-A164-53719A620DEF}"/>
          </ac:picMkLst>
        </pc:picChg>
        <pc:picChg chg="del">
          <ac:chgData name="Bethany Bolen" userId="8e338a04f9f07398" providerId="LiveId" clId="{3D9A9939-47A8-465C-9408-D03DCD4F16C0}" dt="2020-09-08T23:48:35.629" v="100" actId="478"/>
          <ac:picMkLst>
            <pc:docMk/>
            <pc:sldMk cId="266548176" sldId="670"/>
            <ac:picMk id="4099" creationId="{00000000-0000-0000-0000-000000000000}"/>
          </ac:picMkLst>
        </pc:picChg>
      </pc:sldChg>
      <pc:sldChg chg="addSp delSp modSp mod">
        <pc:chgData name="Bethany Bolen" userId="8e338a04f9f07398" providerId="LiveId" clId="{3D9A9939-47A8-465C-9408-D03DCD4F16C0}" dt="2020-09-08T23:49:42.293" v="154" actId="1035"/>
        <pc:sldMkLst>
          <pc:docMk/>
          <pc:sldMk cId="1042146932" sldId="745"/>
        </pc:sldMkLst>
        <pc:picChg chg="add mod ord">
          <ac:chgData name="Bethany Bolen" userId="8e338a04f9f07398" providerId="LiveId" clId="{3D9A9939-47A8-465C-9408-D03DCD4F16C0}" dt="2020-09-08T23:49:42.293" v="154" actId="1035"/>
          <ac:picMkLst>
            <pc:docMk/>
            <pc:sldMk cId="1042146932" sldId="745"/>
            <ac:picMk id="6" creationId="{78A9A8AC-72B2-42EA-A2CC-AB434F2DDE0C}"/>
          </ac:picMkLst>
        </pc:picChg>
        <pc:picChg chg="del">
          <ac:chgData name="Bethany Bolen" userId="8e338a04f9f07398" providerId="LiveId" clId="{3D9A9939-47A8-465C-9408-D03DCD4F16C0}" dt="2020-09-08T23:49:39.503" v="144" actId="478"/>
          <ac:picMkLst>
            <pc:docMk/>
            <pc:sldMk cId="1042146932" sldId="745"/>
            <ac:picMk id="1026" creationId="{00000000-0000-0000-0000-000000000000}"/>
          </ac:picMkLst>
        </pc:picChg>
      </pc:sldChg>
      <pc:sldChg chg="addSp delSp modSp mod">
        <pc:chgData name="Bethany Bolen" userId="8e338a04f9f07398" providerId="LiveId" clId="{3D9A9939-47A8-465C-9408-D03DCD4F16C0}" dt="2020-09-08T23:48:14.477" v="47" actId="478"/>
        <pc:sldMkLst>
          <pc:docMk/>
          <pc:sldMk cId="2184980924" sldId="821"/>
        </pc:sldMkLst>
        <pc:picChg chg="del">
          <ac:chgData name="Bethany Bolen" userId="8e338a04f9f07398" providerId="LiveId" clId="{3D9A9939-47A8-465C-9408-D03DCD4F16C0}" dt="2020-09-08T23:48:14.477" v="47" actId="478"/>
          <ac:picMkLst>
            <pc:docMk/>
            <pc:sldMk cId="2184980924" sldId="821"/>
            <ac:picMk id="6" creationId="{DE13D253-E0EB-484D-8B07-6BD978C7636C}"/>
          </ac:picMkLst>
        </pc:picChg>
        <pc:picChg chg="add mod ord">
          <ac:chgData name="Bethany Bolen" userId="8e338a04f9f07398" providerId="LiveId" clId="{3D9A9939-47A8-465C-9408-D03DCD4F16C0}" dt="2020-09-08T23:48:13.722" v="46" actId="167"/>
          <ac:picMkLst>
            <pc:docMk/>
            <pc:sldMk cId="2184980924" sldId="821"/>
            <ac:picMk id="7" creationId="{045CD1C3-603E-4B51-9707-10C7AB6C43D3}"/>
          </ac:picMkLst>
        </pc:picChg>
      </pc:sldChg>
      <pc:sldChg chg="addSp delSp modSp mod">
        <pc:chgData name="Bethany Bolen" userId="8e338a04f9f07398" providerId="LiveId" clId="{3D9A9939-47A8-465C-9408-D03DCD4F16C0}" dt="2020-09-08T23:50:27.026" v="233" actId="1038"/>
        <pc:sldMkLst>
          <pc:docMk/>
          <pc:sldMk cId="3598802523" sldId="859"/>
        </pc:sldMkLst>
        <pc:picChg chg="add mod ord modCrop">
          <ac:chgData name="Bethany Bolen" userId="8e338a04f9f07398" providerId="LiveId" clId="{3D9A9939-47A8-465C-9408-D03DCD4F16C0}" dt="2020-09-08T23:50:27.026" v="233" actId="1038"/>
          <ac:picMkLst>
            <pc:docMk/>
            <pc:sldMk cId="3598802523" sldId="859"/>
            <ac:picMk id="7" creationId="{9A65DEB6-71C2-4A6C-97F6-F964201B967C}"/>
          </ac:picMkLst>
        </pc:picChg>
        <pc:picChg chg="del">
          <ac:chgData name="Bethany Bolen" userId="8e338a04f9f07398" providerId="LiveId" clId="{3D9A9939-47A8-465C-9408-D03DCD4F16C0}" dt="2020-09-08T23:50:13.318" v="223" actId="478"/>
          <ac:picMkLst>
            <pc:docMk/>
            <pc:sldMk cId="3598802523" sldId="859"/>
            <ac:picMk id="1027" creationId="{00000000-0000-0000-0000-000000000000}"/>
          </ac:picMkLst>
        </pc:picChg>
      </pc:sldChg>
      <pc:sldChg chg="addSp delSp modSp mod">
        <pc:chgData name="Bethany Bolen" userId="8e338a04f9f07398" providerId="LiveId" clId="{3D9A9939-47A8-465C-9408-D03DCD4F16C0}" dt="2020-09-08T23:48:51.677" v="109" actId="167"/>
        <pc:sldMkLst>
          <pc:docMk/>
          <pc:sldMk cId="4268628272" sldId="875"/>
        </pc:sldMkLst>
        <pc:picChg chg="add mod ord">
          <ac:chgData name="Bethany Bolen" userId="8e338a04f9f07398" providerId="LiveId" clId="{3D9A9939-47A8-465C-9408-D03DCD4F16C0}" dt="2020-09-08T23:48:51.677" v="109" actId="167"/>
          <ac:picMkLst>
            <pc:docMk/>
            <pc:sldMk cId="4268628272" sldId="875"/>
            <ac:picMk id="6" creationId="{C2296C38-5334-4498-AC4D-09C763BB97E0}"/>
          </ac:picMkLst>
        </pc:picChg>
        <pc:picChg chg="del">
          <ac:chgData name="Bethany Bolen" userId="8e338a04f9f07398" providerId="LiveId" clId="{3D9A9939-47A8-465C-9408-D03DCD4F16C0}" dt="2020-09-08T23:48:48.690" v="106" actId="478"/>
          <ac:picMkLst>
            <pc:docMk/>
            <pc:sldMk cId="4268628272" sldId="875"/>
            <ac:picMk id="5122" creationId="{00000000-0000-0000-0000-000000000000}"/>
          </ac:picMkLst>
        </pc:picChg>
      </pc:sldChg>
      <pc:sldChg chg="addSp delSp modSp mod">
        <pc:chgData name="Bethany Bolen" userId="8e338a04f9f07398" providerId="LiveId" clId="{3D9A9939-47A8-465C-9408-D03DCD4F16C0}" dt="2020-09-08T23:47:30.704" v="14" actId="478"/>
        <pc:sldMkLst>
          <pc:docMk/>
          <pc:sldMk cId="3644446694" sldId="877"/>
        </pc:sldMkLst>
        <pc:picChg chg="add mod ord">
          <ac:chgData name="Bethany Bolen" userId="8e338a04f9f07398" providerId="LiveId" clId="{3D9A9939-47A8-465C-9408-D03DCD4F16C0}" dt="2020-09-08T23:47:29.694" v="13" actId="167"/>
          <ac:picMkLst>
            <pc:docMk/>
            <pc:sldMk cId="3644446694" sldId="877"/>
            <ac:picMk id="4" creationId="{ACE62F37-CCA4-44D5-BA84-A768DB293AB2}"/>
          </ac:picMkLst>
        </pc:picChg>
        <pc:picChg chg="del">
          <ac:chgData name="Bethany Bolen" userId="8e338a04f9f07398" providerId="LiveId" clId="{3D9A9939-47A8-465C-9408-D03DCD4F16C0}" dt="2020-09-08T23:47:30.704" v="14" actId="478"/>
          <ac:picMkLst>
            <pc:docMk/>
            <pc:sldMk cId="3644446694" sldId="877"/>
            <ac:picMk id="3074" creationId="{00000000-0000-0000-0000-000000000000}"/>
          </ac:picMkLst>
        </pc:picChg>
      </pc:sldChg>
      <pc:sldChg chg="addSp delSp modSp mod">
        <pc:chgData name="Bethany Bolen" userId="8e338a04f9f07398" providerId="LiveId" clId="{3D9A9939-47A8-465C-9408-D03DCD4F16C0}" dt="2020-09-08T23:47:43.823" v="22" actId="478"/>
        <pc:sldMkLst>
          <pc:docMk/>
          <pc:sldMk cId="1687746353" sldId="878"/>
        </pc:sldMkLst>
        <pc:picChg chg="add mod ord">
          <ac:chgData name="Bethany Bolen" userId="8e338a04f9f07398" providerId="LiveId" clId="{3D9A9939-47A8-465C-9408-D03DCD4F16C0}" dt="2020-09-08T23:47:42.843" v="21" actId="167"/>
          <ac:picMkLst>
            <pc:docMk/>
            <pc:sldMk cId="1687746353" sldId="878"/>
            <ac:picMk id="5" creationId="{D5D3EC8F-CD44-4751-AF39-2C8BEE7E797D}"/>
          </ac:picMkLst>
        </pc:picChg>
        <pc:picChg chg="del">
          <ac:chgData name="Bethany Bolen" userId="8e338a04f9f07398" providerId="LiveId" clId="{3D9A9939-47A8-465C-9408-D03DCD4F16C0}" dt="2020-09-08T23:47:43.823" v="22" actId="478"/>
          <ac:picMkLst>
            <pc:docMk/>
            <pc:sldMk cId="1687746353" sldId="878"/>
            <ac:picMk id="1026" creationId="{00000000-0000-0000-0000-000000000000}"/>
          </ac:picMkLst>
        </pc:picChg>
      </pc:sldChg>
      <pc:sldChg chg="addSp delSp modSp mod">
        <pc:chgData name="Bethany Bolen" userId="8e338a04f9f07398" providerId="LiveId" clId="{3D9A9939-47A8-465C-9408-D03DCD4F16C0}" dt="2020-09-08T23:47:53.569" v="30" actId="167"/>
        <pc:sldMkLst>
          <pc:docMk/>
          <pc:sldMk cId="3824146835" sldId="879"/>
        </pc:sldMkLst>
        <pc:picChg chg="add mod ord">
          <ac:chgData name="Bethany Bolen" userId="8e338a04f9f07398" providerId="LiveId" clId="{3D9A9939-47A8-465C-9408-D03DCD4F16C0}" dt="2020-09-08T23:47:53.569" v="30" actId="167"/>
          <ac:picMkLst>
            <pc:docMk/>
            <pc:sldMk cId="3824146835" sldId="879"/>
            <ac:picMk id="6" creationId="{CA4A37C0-1068-4193-BE20-7FE51A8EE3C7}"/>
          </ac:picMkLst>
        </pc:picChg>
        <pc:picChg chg="del">
          <ac:chgData name="Bethany Bolen" userId="8e338a04f9f07398" providerId="LiveId" clId="{3D9A9939-47A8-465C-9408-D03DCD4F16C0}" dt="2020-09-08T23:47:50.356" v="27" actId="478"/>
          <ac:picMkLst>
            <pc:docMk/>
            <pc:sldMk cId="3824146835" sldId="879"/>
            <ac:picMk id="3074" creationId="{00000000-0000-0000-0000-000000000000}"/>
          </ac:picMkLst>
        </pc:picChg>
      </pc:sldChg>
      <pc:sldChg chg="addSp delSp modSp mod">
        <pc:chgData name="Bethany Bolen" userId="8e338a04f9f07398" providerId="LiveId" clId="{3D9A9939-47A8-465C-9408-D03DCD4F16C0}" dt="2020-09-08T23:47:14.627" v="4" actId="478"/>
        <pc:sldMkLst>
          <pc:docMk/>
          <pc:sldMk cId="1961873142" sldId="882"/>
        </pc:sldMkLst>
        <pc:picChg chg="add mod ord">
          <ac:chgData name="Bethany Bolen" userId="8e338a04f9f07398" providerId="LiveId" clId="{3D9A9939-47A8-465C-9408-D03DCD4F16C0}" dt="2020-09-08T23:47:13.751" v="3" actId="167"/>
          <ac:picMkLst>
            <pc:docMk/>
            <pc:sldMk cId="1961873142" sldId="882"/>
            <ac:picMk id="4" creationId="{8F667260-27BF-4FC8-82A9-570BC3C66F58}"/>
          </ac:picMkLst>
        </pc:picChg>
        <pc:picChg chg="del">
          <ac:chgData name="Bethany Bolen" userId="8e338a04f9f07398" providerId="LiveId" clId="{3D9A9939-47A8-465C-9408-D03DCD4F16C0}" dt="2020-09-08T23:47:14.627" v="4" actId="478"/>
          <ac:picMkLst>
            <pc:docMk/>
            <pc:sldMk cId="1961873142" sldId="882"/>
            <ac:picMk id="1027" creationId="{00000000-0000-0000-0000-000000000000}"/>
          </ac:picMkLst>
        </pc:picChg>
      </pc:sldChg>
      <pc:sldChg chg="addSp delSp modSp mod">
        <pc:chgData name="Bethany Bolen" userId="8e338a04f9f07398" providerId="LiveId" clId="{3D9A9939-47A8-465C-9408-D03DCD4F16C0}" dt="2020-09-08T23:47:20.526" v="9" actId="478"/>
        <pc:sldMkLst>
          <pc:docMk/>
          <pc:sldMk cId="3701397437" sldId="885"/>
        </pc:sldMkLst>
        <pc:picChg chg="add mod ord">
          <ac:chgData name="Bethany Bolen" userId="8e338a04f9f07398" providerId="LiveId" clId="{3D9A9939-47A8-465C-9408-D03DCD4F16C0}" dt="2020-09-08T23:47:19.715" v="8" actId="167"/>
          <ac:picMkLst>
            <pc:docMk/>
            <pc:sldMk cId="3701397437" sldId="885"/>
            <ac:picMk id="4" creationId="{D36B1FEF-679B-4280-915F-8994C3B518D1}"/>
          </ac:picMkLst>
        </pc:picChg>
        <pc:picChg chg="del">
          <ac:chgData name="Bethany Bolen" userId="8e338a04f9f07398" providerId="LiveId" clId="{3D9A9939-47A8-465C-9408-D03DCD4F16C0}" dt="2020-09-08T23:47:20.526" v="9" actId="478"/>
          <ac:picMkLst>
            <pc:docMk/>
            <pc:sldMk cId="3701397437" sldId="885"/>
            <ac:picMk id="1026" creationId="{00000000-0000-0000-0000-000000000000}"/>
          </ac:picMkLst>
        </pc:picChg>
      </pc:sldChg>
      <pc:sldChg chg="addSp delSp modSp mod">
        <pc:chgData name="Bethany Bolen" userId="8e338a04f9f07398" providerId="LiveId" clId="{3D9A9939-47A8-465C-9408-D03DCD4F16C0}" dt="2020-09-08T23:48:01.538" v="35" actId="478"/>
        <pc:sldMkLst>
          <pc:docMk/>
          <pc:sldMk cId="1883576858" sldId="891"/>
        </pc:sldMkLst>
        <pc:picChg chg="add mod ord">
          <ac:chgData name="Bethany Bolen" userId="8e338a04f9f07398" providerId="LiveId" clId="{3D9A9939-47A8-465C-9408-D03DCD4F16C0}" dt="2020-09-08T23:48:00.766" v="34" actId="167"/>
          <ac:picMkLst>
            <pc:docMk/>
            <pc:sldMk cId="1883576858" sldId="891"/>
            <ac:picMk id="4" creationId="{C10B2717-0467-41C1-8ADD-7C1CA6411153}"/>
          </ac:picMkLst>
        </pc:picChg>
        <pc:picChg chg="del">
          <ac:chgData name="Bethany Bolen" userId="8e338a04f9f07398" providerId="LiveId" clId="{3D9A9939-47A8-465C-9408-D03DCD4F16C0}" dt="2020-09-08T23:48:01.538" v="35" actId="478"/>
          <ac:picMkLst>
            <pc:docMk/>
            <pc:sldMk cId="1883576858" sldId="891"/>
            <ac:picMk id="6" creationId="{00000000-0000-0000-0000-000000000000}"/>
          </ac:picMkLst>
        </pc:picChg>
      </pc:sldChg>
      <pc:sldChg chg="addSp delSp modSp mod">
        <pc:chgData name="Bethany Bolen" userId="8e338a04f9f07398" providerId="LiveId" clId="{3D9A9939-47A8-465C-9408-D03DCD4F16C0}" dt="2020-09-08T23:48:07.625" v="42" actId="171"/>
        <pc:sldMkLst>
          <pc:docMk/>
          <pc:sldMk cId="649520626" sldId="892"/>
        </pc:sldMkLst>
        <pc:picChg chg="add mod ord">
          <ac:chgData name="Bethany Bolen" userId="8e338a04f9f07398" providerId="LiveId" clId="{3D9A9939-47A8-465C-9408-D03DCD4F16C0}" dt="2020-09-08T23:48:07.625" v="42" actId="171"/>
          <ac:picMkLst>
            <pc:docMk/>
            <pc:sldMk cId="649520626" sldId="892"/>
            <ac:picMk id="4" creationId="{EA3B106B-5746-4D6D-90B9-1D8F80ADE33D}"/>
          </ac:picMkLst>
        </pc:picChg>
        <pc:picChg chg="del">
          <ac:chgData name="Bethany Bolen" userId="8e338a04f9f07398" providerId="LiveId" clId="{3D9A9939-47A8-465C-9408-D03DCD4F16C0}" dt="2020-09-08T23:48:04.018" v="36" actId="478"/>
          <ac:picMkLst>
            <pc:docMk/>
            <pc:sldMk cId="649520626" sldId="892"/>
            <ac:picMk id="16" creationId="{00000000-0000-0000-0000-000000000000}"/>
          </ac:picMkLst>
        </pc:picChg>
      </pc:sldChg>
      <pc:sldChg chg="addSp delSp modSp mod">
        <pc:chgData name="Bethany Bolen" userId="8e338a04f9f07398" providerId="LiveId" clId="{3D9A9939-47A8-465C-9408-D03DCD4F16C0}" dt="2020-09-08T23:50:48.544" v="243" actId="167"/>
        <pc:sldMkLst>
          <pc:docMk/>
          <pc:sldMk cId="3124458200" sldId="898"/>
        </pc:sldMkLst>
        <pc:picChg chg="add mod ord">
          <ac:chgData name="Bethany Bolen" userId="8e338a04f9f07398" providerId="LiveId" clId="{3D9A9939-47A8-465C-9408-D03DCD4F16C0}" dt="2020-09-08T23:50:48.544" v="243" actId="167"/>
          <ac:picMkLst>
            <pc:docMk/>
            <pc:sldMk cId="3124458200" sldId="898"/>
            <ac:picMk id="6" creationId="{01082E3D-802C-4588-97D8-869A56BDAB24}"/>
          </ac:picMkLst>
        </pc:picChg>
        <pc:picChg chg="del">
          <ac:chgData name="Bethany Bolen" userId="8e338a04f9f07398" providerId="LiveId" clId="{3D9A9939-47A8-465C-9408-D03DCD4F16C0}" dt="2020-09-08T23:50:45.651" v="240" actId="478"/>
          <ac:picMkLst>
            <pc:docMk/>
            <pc:sldMk cId="3124458200" sldId="898"/>
            <ac:picMk id="1026" creationId="{00000000-0000-0000-0000-000000000000}"/>
          </ac:picMkLst>
        </pc:picChg>
      </pc:sldChg>
      <pc:sldChg chg="addSp delSp modSp mod">
        <pc:chgData name="Bethany Bolen" userId="8e338a04f9f07398" providerId="LiveId" clId="{3D9A9939-47A8-465C-9408-D03DCD4F16C0}" dt="2020-09-08T23:49:29.592" v="127" actId="478"/>
        <pc:sldMkLst>
          <pc:docMk/>
          <pc:sldMk cId="3223491198" sldId="903"/>
        </pc:sldMkLst>
        <pc:picChg chg="add mod ord">
          <ac:chgData name="Bethany Bolen" userId="8e338a04f9f07398" providerId="LiveId" clId="{3D9A9939-47A8-465C-9408-D03DCD4F16C0}" dt="2020-09-08T23:49:29.087" v="126" actId="962"/>
          <ac:picMkLst>
            <pc:docMk/>
            <pc:sldMk cId="3223491198" sldId="903"/>
            <ac:picMk id="6" creationId="{29F02F1F-9B99-49CE-B5D7-9A852515E1FF}"/>
          </ac:picMkLst>
        </pc:picChg>
        <pc:picChg chg="del">
          <ac:chgData name="Bethany Bolen" userId="8e338a04f9f07398" providerId="LiveId" clId="{3D9A9939-47A8-465C-9408-D03DCD4F16C0}" dt="2020-09-08T23:49:29.592" v="127" actId="478"/>
          <ac:picMkLst>
            <pc:docMk/>
            <pc:sldMk cId="3223491198" sldId="903"/>
            <ac:picMk id="8194" creationId="{00000000-0000-0000-0000-000000000000}"/>
          </ac:picMkLst>
        </pc:picChg>
      </pc:sldChg>
      <pc:sldChg chg="addSp delSp modSp mod">
        <pc:chgData name="Bethany Bolen" userId="8e338a04f9f07398" providerId="LiveId" clId="{3D9A9939-47A8-465C-9408-D03DCD4F16C0}" dt="2020-09-08T23:49:22.682" v="122" actId="732"/>
        <pc:sldMkLst>
          <pc:docMk/>
          <pc:sldMk cId="1577691339" sldId="905"/>
        </pc:sldMkLst>
        <pc:picChg chg="add mod ord modCrop">
          <ac:chgData name="Bethany Bolen" userId="8e338a04f9f07398" providerId="LiveId" clId="{3D9A9939-47A8-465C-9408-D03DCD4F16C0}" dt="2020-09-08T23:49:22.682" v="122" actId="732"/>
          <ac:picMkLst>
            <pc:docMk/>
            <pc:sldMk cId="1577691339" sldId="905"/>
            <ac:picMk id="6" creationId="{7EB56020-9325-4913-B165-F0ACB605DA18}"/>
          </ac:picMkLst>
        </pc:picChg>
        <pc:picChg chg="del">
          <ac:chgData name="Bethany Bolen" userId="8e338a04f9f07398" providerId="LiveId" clId="{3D9A9939-47A8-465C-9408-D03DCD4F16C0}" dt="2020-09-08T23:48:57.973" v="114" actId="478"/>
          <ac:picMkLst>
            <pc:docMk/>
            <pc:sldMk cId="1577691339" sldId="905"/>
            <ac:picMk id="5122" creationId="{00000000-0000-0000-0000-000000000000}"/>
          </ac:picMkLst>
        </pc:picChg>
      </pc:sldChg>
      <pc:sldChg chg="addSp delSp modSp mod">
        <pc:chgData name="Bethany Bolen" userId="8e338a04f9f07398" providerId="LiveId" clId="{3D9A9939-47A8-465C-9408-D03DCD4F16C0}" dt="2020-09-08T23:51:08.269" v="255" actId="167"/>
        <pc:sldMkLst>
          <pc:docMk/>
          <pc:sldMk cId="1302431868" sldId="906"/>
        </pc:sldMkLst>
        <pc:picChg chg="add mod ord">
          <ac:chgData name="Bethany Bolen" userId="8e338a04f9f07398" providerId="LiveId" clId="{3D9A9939-47A8-465C-9408-D03DCD4F16C0}" dt="2020-09-08T23:51:08.269" v="255" actId="167"/>
          <ac:picMkLst>
            <pc:docMk/>
            <pc:sldMk cId="1302431868" sldId="906"/>
            <ac:picMk id="4" creationId="{6FE14516-6BB5-47B7-88FA-804EA74E946A}"/>
          </ac:picMkLst>
        </pc:picChg>
        <pc:picChg chg="del">
          <ac:chgData name="Bethany Bolen" userId="8e338a04f9f07398" providerId="LiveId" clId="{3D9A9939-47A8-465C-9408-D03DCD4F16C0}" dt="2020-09-08T23:51:05.497" v="252" actId="478"/>
          <ac:picMkLst>
            <pc:docMk/>
            <pc:sldMk cId="1302431868" sldId="906"/>
            <ac:picMk id="3074" creationId="{00000000-0000-0000-0000-000000000000}"/>
          </ac:picMkLst>
        </pc:picChg>
      </pc:sldChg>
      <pc:sldChg chg="addSp delSp modSp mod">
        <pc:chgData name="Bethany Bolen" userId="8e338a04f9f07398" providerId="LiveId" clId="{3D9A9939-47A8-465C-9408-D03DCD4F16C0}" dt="2020-09-08T23:47:38.643" v="17" actId="478"/>
        <pc:sldMkLst>
          <pc:docMk/>
          <pc:sldMk cId="2811850530" sldId="912"/>
        </pc:sldMkLst>
        <pc:picChg chg="add ord">
          <ac:chgData name="Bethany Bolen" userId="8e338a04f9f07398" providerId="LiveId" clId="{3D9A9939-47A8-465C-9408-D03DCD4F16C0}" dt="2020-09-08T23:47:37.426" v="16" actId="167"/>
          <ac:picMkLst>
            <pc:docMk/>
            <pc:sldMk cId="2811850530" sldId="912"/>
            <ac:picMk id="4" creationId="{BAC827BF-58DA-41F8-8EA8-DE26D66BF988}"/>
          </ac:picMkLst>
        </pc:picChg>
        <pc:picChg chg="del">
          <ac:chgData name="Bethany Bolen" userId="8e338a04f9f07398" providerId="LiveId" clId="{3D9A9939-47A8-465C-9408-D03DCD4F16C0}" dt="2020-09-08T23:47:38.643" v="17" actId="478"/>
          <ac:picMkLst>
            <pc:docMk/>
            <pc:sldMk cId="2811850530" sldId="912"/>
            <ac:picMk id="3074"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7/30/2021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commons.wikimedia.org/wiki/File:Angel_statue.jpg"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www.acs.org/content/dam/acsorg/education/resources/highschool/chemmatters/articlesbytopic/atomictheory/chemmatters-feb2006-ossuary.pdf" TargetMode="External"/><Relationship Id="rId2" Type="http://schemas.openxmlformats.org/officeDocument/2006/relationships/slide" Target="../slides/slide69.xml"/><Relationship Id="rId1" Type="http://schemas.openxmlformats.org/officeDocument/2006/relationships/notesMaster" Target="../notesMasters/notesMaster1.xml"/><Relationship Id="rId4" Type="http://schemas.openxmlformats.org/officeDocument/2006/relationships/hyperlink" Target="https://file.scirp.org/pdf/OJG_2014031213484587.pdf"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www.acs.org/content/dam/acsorg/education/resources/highschool/chemmatters/articlesbytopic/atomictheory/chemmatters-feb2006-ossuary.pdf" TargetMode="External"/><Relationship Id="rId2" Type="http://schemas.openxmlformats.org/officeDocument/2006/relationships/slide" Target="../slides/slide70.xml"/><Relationship Id="rId1" Type="http://schemas.openxmlformats.org/officeDocument/2006/relationships/notesMaster" Target="../notesMasters/notesMaster1.xml"/><Relationship Id="rId4" Type="http://schemas.openxmlformats.org/officeDocument/2006/relationships/hyperlink" Target="https://file.scirp.org/pdf/OJG_2014031213484587.pdf" TargetMode="Externa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Kris Udd, Steven D. Anderson,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1 &amp; 2 Thessalonians volume, you may access the most recent version of the presentations at this private link: www.BiblePlaces.com/PCB-Thessalonians-updates54250/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207988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name “Silvanus” (Gk. </a:t>
            </a:r>
            <a:r>
              <a:rPr lang="en-US" i="1" dirty="0" err="1"/>
              <a:t>Silouanos</a:t>
            </a:r>
            <a:r>
              <a:rPr lang="en-US" dirty="0"/>
              <a:t>, </a:t>
            </a:r>
            <a:r>
              <a:rPr lang="el-GR" sz="1200" b="0" i="0" u="none" strike="noStrike" kern="1200" baseline="0" dirty="0">
                <a:solidFill>
                  <a:schemeClr val="tx1"/>
                </a:solidFill>
                <a:latin typeface="+mn-lt"/>
                <a:ea typeface="+mn-ea"/>
                <a:cs typeface="+mn-cs"/>
              </a:rPr>
              <a:t>Σιλουανός</a:t>
            </a:r>
            <a:r>
              <a:rPr lang="en-US" sz="1200" b="0" i="0" u="none" strike="noStrike" kern="1200" baseline="0" dirty="0">
                <a:solidFill>
                  <a:schemeClr val="tx1"/>
                </a:solidFill>
                <a:latin typeface="+mn-lt"/>
                <a:ea typeface="+mn-ea"/>
                <a:cs typeface="+mn-cs"/>
              </a:rPr>
              <a:t>; Lat. Sylvanus</a:t>
            </a:r>
            <a:r>
              <a:rPr lang="en-US" dirty="0"/>
              <a:t>) was a very common Roman name, perhaps coming from the Roman forest god of the same name. It is commonly thought to be the Latinized</a:t>
            </a:r>
            <a:r>
              <a:rPr lang="en-US" baseline="0" dirty="0"/>
              <a:t> equivalent of the </a:t>
            </a:r>
            <a:r>
              <a:rPr lang="en-US" dirty="0"/>
              <a:t>name “Silas,” which appears in the Book of Acts (</a:t>
            </a:r>
            <a:r>
              <a:rPr lang="en-US" dirty="0" err="1"/>
              <a:t>chs</a:t>
            </a:r>
            <a:r>
              <a:rPr lang="en-US" dirty="0"/>
              <a:t>. 15–18). The name “Silas” in turn is a Hellenized version of the Aramaic name “</a:t>
            </a:r>
            <a:r>
              <a:rPr lang="en-US" dirty="0" err="1"/>
              <a:t>She’ila</a:t>
            </a:r>
            <a:r>
              <a:rPr lang="en-US" dirty="0"/>
              <a:t>” (Aram. </a:t>
            </a:r>
            <a:r>
              <a:rPr lang="he-IL" sz="1200" kern="1200" dirty="0">
                <a:solidFill>
                  <a:schemeClr val="tx1"/>
                </a:solidFill>
                <a:effectLst/>
                <a:latin typeface="+mn-lt"/>
                <a:ea typeface="+mn-ea"/>
                <a:cs typeface="+mn-cs"/>
              </a:rPr>
              <a:t>שְׁאִילָא</a:t>
            </a:r>
            <a:r>
              <a:rPr lang="en-US" dirty="0"/>
              <a:t>) corresponding to the Hebrew “</a:t>
            </a:r>
            <a:r>
              <a:rPr lang="en-US" dirty="0" err="1"/>
              <a:t>Sha’ul</a:t>
            </a:r>
            <a:r>
              <a:rPr lang="en-US" dirty="0"/>
              <a:t>” (Heb. </a:t>
            </a:r>
            <a:r>
              <a:rPr lang="he-IL" sz="1200" kern="1200" dirty="0">
                <a:solidFill>
                  <a:schemeClr val="tx1"/>
                </a:solidFill>
                <a:effectLst/>
                <a:latin typeface="+mn-lt"/>
                <a:ea typeface="+mn-ea"/>
                <a:cs typeface="+mn-cs"/>
              </a:rPr>
              <a:t>שָׁאוּל</a:t>
            </a:r>
            <a:r>
              <a:rPr lang="en-US" sz="1200" kern="1200" dirty="0">
                <a:solidFill>
                  <a:schemeClr val="tx1"/>
                </a:solidFill>
                <a:effectLst/>
                <a:latin typeface="+mn-lt"/>
                <a:ea typeface="+mn-ea"/>
                <a:cs typeface="+mn-cs"/>
              </a:rPr>
              <a:t>)</a:t>
            </a:r>
            <a:r>
              <a:rPr lang="en-US" dirty="0"/>
              <a:t>. See </a:t>
            </a:r>
            <a:r>
              <a:rPr lang="en-US" i="1" dirty="0"/>
              <a:t>BDAG</a:t>
            </a:r>
            <a:r>
              <a:rPr lang="en-US" dirty="0"/>
              <a:t>, 923. The altar shown</a:t>
            </a:r>
            <a:r>
              <a:rPr lang="en-US" baseline="0" dirty="0"/>
              <a:t> here </a:t>
            </a:r>
            <a:r>
              <a:rPr lang="en-US" dirty="0"/>
              <a:t>exhibits the Latin form, SILVANO, at the top</a:t>
            </a:r>
            <a:r>
              <a:rPr lang="en-US" baseline="0" dirty="0"/>
              <a:t> of the inscription</a:t>
            </a:r>
            <a:r>
              <a:rPr lang="en-US" dirty="0"/>
              <a:t>. This relief comes from the corner between Via </a:t>
            </a:r>
            <a:r>
              <a:rPr lang="en-US" dirty="0" err="1"/>
              <a:t>Labicana</a:t>
            </a:r>
            <a:r>
              <a:rPr lang="en-US" dirty="0"/>
              <a:t> and Via </a:t>
            </a:r>
            <a:r>
              <a:rPr lang="en-US" dirty="0" err="1"/>
              <a:t>Merulana</a:t>
            </a:r>
            <a:r>
              <a:rPr lang="en-US" dirty="0"/>
              <a:t> and was photographed</a:t>
            </a:r>
            <a:r>
              <a:rPr lang="en-US" baseline="0" dirty="0"/>
              <a:t> at the Capitoline Museums in Rome. The next slide includes a highlight of the name.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Arndt, W., Danker, F. W., &amp; Bauer, W.</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2000	</a:t>
            </a:r>
            <a:r>
              <a:rPr lang="en-US" sz="1200" i="1" kern="1200" dirty="0">
                <a:solidFill>
                  <a:schemeClr val="tx1"/>
                </a:solidFill>
                <a:effectLst/>
                <a:latin typeface="+mn-lt"/>
                <a:ea typeface="+mn-ea"/>
                <a:cs typeface="+mn-cs"/>
              </a:rPr>
              <a:t>A Greek-English Lexicon of the New Testament and Other </a:t>
            </a:r>
            <a:r>
              <a:rPr lang="en-US" i="1" dirty="0"/>
              <a:t>E</a:t>
            </a:r>
            <a:r>
              <a:rPr lang="en-US" sz="1200" i="1" kern="1200" dirty="0">
                <a:solidFill>
                  <a:schemeClr val="tx1"/>
                </a:solidFill>
                <a:effectLst/>
                <a:latin typeface="+mn-lt"/>
                <a:ea typeface="+mn-ea"/>
                <a:cs typeface="+mn-cs"/>
              </a:rPr>
              <a:t>arly Christian Literature</a:t>
            </a:r>
            <a:r>
              <a:rPr lang="en-US" sz="1200" kern="1200" dirty="0">
                <a:solidFill>
                  <a:schemeClr val="tx1"/>
                </a:solidFill>
                <a:effectLst/>
                <a:latin typeface="+mn-lt"/>
                <a:ea typeface="+mn-ea"/>
                <a:cs typeface="+mn-cs"/>
              </a:rPr>
              <a:t>. 3rd ed. Chicago: University of Chicago Press.</a:t>
            </a:r>
            <a:endParaRPr lang="en-US" dirty="0"/>
          </a:p>
          <a:p>
            <a:endParaRPr lang="en-US" dirty="0"/>
          </a:p>
          <a:p>
            <a:r>
              <a:rPr lang="en-US" dirty="0"/>
              <a:t>tb0514179676</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2831273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name “Silvanus” (Gk. </a:t>
            </a:r>
            <a:r>
              <a:rPr lang="en-US" i="1" dirty="0" err="1"/>
              <a:t>Silouanos</a:t>
            </a:r>
            <a:r>
              <a:rPr lang="en-US" dirty="0"/>
              <a:t>, </a:t>
            </a:r>
            <a:r>
              <a:rPr lang="el-GR" sz="1200" b="0" i="0" u="none" strike="noStrike" kern="1200" baseline="0" dirty="0">
                <a:solidFill>
                  <a:schemeClr val="tx1"/>
                </a:solidFill>
                <a:latin typeface="+mn-lt"/>
                <a:ea typeface="+mn-ea"/>
                <a:cs typeface="+mn-cs"/>
              </a:rPr>
              <a:t>Σιλουανός</a:t>
            </a:r>
            <a:r>
              <a:rPr lang="en-US" sz="1200" b="0" i="0" u="none" strike="noStrike" kern="1200" baseline="0" dirty="0">
                <a:solidFill>
                  <a:schemeClr val="tx1"/>
                </a:solidFill>
                <a:latin typeface="+mn-lt"/>
                <a:ea typeface="+mn-ea"/>
                <a:cs typeface="+mn-cs"/>
              </a:rPr>
              <a:t>; Lat. Sylvanus</a:t>
            </a:r>
            <a:r>
              <a:rPr lang="en-US" dirty="0"/>
              <a:t>) was a very common Roman name, perhaps coming from the Roman forest god of the same name. It is commonly thought to be the Latinized</a:t>
            </a:r>
            <a:r>
              <a:rPr lang="en-US" baseline="0" dirty="0"/>
              <a:t> equivalent of the </a:t>
            </a:r>
            <a:r>
              <a:rPr lang="en-US" dirty="0"/>
              <a:t>name “Silas,” which appears in the Book of Acts (</a:t>
            </a:r>
            <a:r>
              <a:rPr lang="en-US" dirty="0" err="1"/>
              <a:t>chs</a:t>
            </a:r>
            <a:r>
              <a:rPr lang="en-US" dirty="0"/>
              <a:t>. 15–18). The name “Silas” in turn is a Hellenized version of the Aramaic name “</a:t>
            </a:r>
            <a:r>
              <a:rPr lang="en-US" dirty="0" err="1"/>
              <a:t>She’ila</a:t>
            </a:r>
            <a:r>
              <a:rPr lang="en-US" dirty="0"/>
              <a:t>” (Aram. </a:t>
            </a:r>
            <a:r>
              <a:rPr lang="he-IL" sz="1200" kern="1200" dirty="0">
                <a:solidFill>
                  <a:schemeClr val="tx1"/>
                </a:solidFill>
                <a:effectLst/>
                <a:latin typeface="+mn-lt"/>
                <a:ea typeface="+mn-ea"/>
                <a:cs typeface="+mn-cs"/>
              </a:rPr>
              <a:t>שְׁאִילָא</a:t>
            </a:r>
            <a:r>
              <a:rPr lang="en-US" dirty="0"/>
              <a:t>) corresponding to the Hebrew “Sha’ul” (Heb. </a:t>
            </a:r>
            <a:r>
              <a:rPr lang="he-IL" sz="1200" kern="1200" dirty="0">
                <a:solidFill>
                  <a:schemeClr val="tx1"/>
                </a:solidFill>
                <a:effectLst/>
                <a:latin typeface="+mn-lt"/>
                <a:ea typeface="+mn-ea"/>
                <a:cs typeface="+mn-cs"/>
              </a:rPr>
              <a:t>שָׁאוּל</a:t>
            </a:r>
            <a:r>
              <a:rPr lang="en-US" sz="1200" kern="1200" dirty="0">
                <a:solidFill>
                  <a:schemeClr val="tx1"/>
                </a:solidFill>
                <a:effectLst/>
                <a:latin typeface="+mn-lt"/>
                <a:ea typeface="+mn-ea"/>
                <a:cs typeface="+mn-cs"/>
              </a:rPr>
              <a:t>)</a:t>
            </a:r>
            <a:r>
              <a:rPr lang="en-US" dirty="0"/>
              <a:t>. See </a:t>
            </a:r>
            <a:r>
              <a:rPr lang="en-US" i="1" dirty="0"/>
              <a:t>BDAG</a:t>
            </a:r>
            <a:r>
              <a:rPr lang="en-US" dirty="0"/>
              <a:t>, 923. The altar shown</a:t>
            </a:r>
            <a:r>
              <a:rPr lang="en-US" baseline="0" dirty="0"/>
              <a:t> here </a:t>
            </a:r>
            <a:r>
              <a:rPr lang="en-US" dirty="0"/>
              <a:t>exhibits the Latin form, SILVANO, at the top</a:t>
            </a:r>
            <a:r>
              <a:rPr lang="en-US" baseline="0" dirty="0"/>
              <a:t> of the inscription</a:t>
            </a:r>
            <a:r>
              <a:rPr lang="en-US" dirty="0"/>
              <a:t>. This relief comes from the corner between Via </a:t>
            </a:r>
            <a:r>
              <a:rPr lang="en-US" dirty="0" err="1"/>
              <a:t>Labicana</a:t>
            </a:r>
            <a:r>
              <a:rPr lang="en-US" dirty="0"/>
              <a:t> and Via </a:t>
            </a:r>
            <a:r>
              <a:rPr lang="en-US" dirty="0" err="1"/>
              <a:t>Merulana</a:t>
            </a:r>
            <a:r>
              <a:rPr lang="en-US" dirty="0"/>
              <a:t> and was photographed</a:t>
            </a:r>
            <a:r>
              <a:rPr lang="en-US" baseline="0" dirty="0"/>
              <a:t> at the Capitoline Museums in Rome.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Arndt, W., Danker, F. W., &amp; Bauer, W.</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2000	</a:t>
            </a:r>
            <a:r>
              <a:rPr lang="en-US" sz="1200" i="1" kern="1200" dirty="0">
                <a:solidFill>
                  <a:schemeClr val="tx1"/>
                </a:solidFill>
                <a:effectLst/>
                <a:latin typeface="+mn-lt"/>
                <a:ea typeface="+mn-ea"/>
                <a:cs typeface="+mn-cs"/>
              </a:rPr>
              <a:t>A Greek-English Lexicon of the New Testament and Other </a:t>
            </a:r>
            <a:r>
              <a:rPr lang="en-US" i="1" dirty="0"/>
              <a:t>E</a:t>
            </a:r>
            <a:r>
              <a:rPr lang="en-US" sz="1200" i="1" kern="1200" dirty="0">
                <a:solidFill>
                  <a:schemeClr val="tx1"/>
                </a:solidFill>
                <a:effectLst/>
                <a:latin typeface="+mn-lt"/>
                <a:ea typeface="+mn-ea"/>
                <a:cs typeface="+mn-cs"/>
              </a:rPr>
              <a:t>arly Christian Literature</a:t>
            </a:r>
            <a:r>
              <a:rPr lang="en-US" sz="1200" kern="1200" dirty="0">
                <a:solidFill>
                  <a:schemeClr val="tx1"/>
                </a:solidFill>
                <a:effectLst/>
                <a:latin typeface="+mn-lt"/>
                <a:ea typeface="+mn-ea"/>
                <a:cs typeface="+mn-cs"/>
              </a:rPr>
              <a:t>. 3rd ed. Chicago: University of Chicago Press.</a:t>
            </a:r>
            <a:endParaRPr lang="en-US" dirty="0"/>
          </a:p>
          <a:p>
            <a:endParaRPr lang="en-US" dirty="0"/>
          </a:p>
          <a:p>
            <a:r>
              <a:rPr lang="en-US" dirty="0"/>
              <a:t>tb0514179676</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831273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name Silvanus sometimes appears in Roman-period documents with the alternative spelling “</a:t>
            </a:r>
            <a:r>
              <a:rPr lang="en-US" baseline="0" dirty="0" err="1"/>
              <a:t>Silbanos</a:t>
            </a:r>
            <a:r>
              <a:rPr lang="en-US" baseline="0" dirty="0"/>
              <a:t>” (Gk. </a:t>
            </a:r>
            <a:r>
              <a:rPr lang="el-GR" baseline="0" dirty="0"/>
              <a:t>σιλβανος</a:t>
            </a:r>
            <a:r>
              <a:rPr lang="en-US" baseline="0" dirty="0"/>
              <a:t>), as in this private letter. In this instance, Silvanus is the recipient of the letter, so his name appears in the dative case (Gk. </a:t>
            </a:r>
            <a:r>
              <a:rPr lang="el-GR" baseline="0" dirty="0"/>
              <a:t>σιλβανωι</a:t>
            </a:r>
            <a:r>
              <a:rPr lang="en-US" baseline="0" dirty="0"/>
              <a:t>). </a:t>
            </a:r>
            <a:r>
              <a:rPr lang="en-US" dirty="0"/>
              <a:t>This image comes from the University of Michigan, Advanced Papyrological Information System, and is in the public domain. Source: http://quod.lib.umich.edu/a/apis/x-1848/3162r.tif. Accessed: Jan 29,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umich31621848</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4148055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Paul first met Timothy when on his second </a:t>
            </a:r>
            <a:r>
              <a:rPr lang="en-US" sz="1200" baseline="0" dirty="0"/>
              <a:t>missionary journey, prior to his arrival at Corinth. Paul seems to have picked him up in the area of Lystra (Acts 16:1-2), and apparently both Silvanus (Silas) and Timothy were with Paul when he first visited Thessalonica (Acts 17, esp. v. 14). This early fresco of Timothy is from the Oratory of St. Julian, which is </a:t>
            </a:r>
            <a:r>
              <a:rPr lang="en-US" sz="1200" dirty="0"/>
              <a:t>in the Basilica of St. Paul Outside the Walls in Rome.</a:t>
            </a:r>
          </a:p>
          <a:p>
            <a:endParaRPr lang="en-US" dirty="0"/>
          </a:p>
          <a:p>
            <a:r>
              <a:rPr lang="en-US" dirty="0"/>
              <a:t>tb0517173221c</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6299196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name Timothy (Gk. </a:t>
            </a:r>
            <a:r>
              <a:rPr lang="en-US" i="1" dirty="0" err="1"/>
              <a:t>Timotheos</a:t>
            </a:r>
            <a:r>
              <a:rPr lang="en-US" dirty="0"/>
              <a:t>, </a:t>
            </a:r>
            <a:r>
              <a:rPr lang="el-GR" sz="1200" b="0" i="0" u="none" strike="noStrike" kern="1200" baseline="0" dirty="0">
                <a:solidFill>
                  <a:schemeClr val="tx1"/>
                </a:solidFill>
                <a:latin typeface="+mn-lt"/>
                <a:ea typeface="+mn-ea"/>
                <a:cs typeface="+mn-cs"/>
              </a:rPr>
              <a:t>Τιμόθεος</a:t>
            </a:r>
            <a:r>
              <a:rPr lang="en-US" sz="1200" b="0" i="0" u="none" strike="noStrike" kern="1200" baseline="0" dirty="0">
                <a:solidFill>
                  <a:schemeClr val="tx1"/>
                </a:solidFill>
                <a:latin typeface="+mn-lt"/>
                <a:ea typeface="+mn-ea"/>
                <a:cs typeface="+mn-cs"/>
              </a:rPr>
              <a:t>) is found frequently in ancient Greek literature. The name is witnessed as early as the 5th century BC. In this later inscription, the </a:t>
            </a:r>
            <a:r>
              <a:rPr lang="en-US" dirty="0"/>
              <a:t>name “Timothy” (Lat. TYMOTHEI) runs across two lines. This inscription was photographed at the Vatican Museums. The next slide includes a label.</a:t>
            </a:r>
          </a:p>
          <a:p>
            <a:endParaRPr lang="en-US" dirty="0"/>
          </a:p>
          <a:p>
            <a:r>
              <a:rPr lang="en-US" dirty="0"/>
              <a:t>tb0512175686</a:t>
            </a:r>
          </a:p>
        </p:txBody>
      </p:sp>
    </p:spTree>
    <p:extLst>
      <p:ext uri="{BB962C8B-B14F-4D97-AF65-F5344CB8AC3E}">
        <p14:creationId xmlns:p14="http://schemas.microsoft.com/office/powerpoint/2010/main" val="425986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name Timothy (Gk. </a:t>
            </a:r>
            <a:r>
              <a:rPr lang="en-US" i="1" dirty="0" err="1"/>
              <a:t>Timotheos</a:t>
            </a:r>
            <a:r>
              <a:rPr lang="en-US" dirty="0"/>
              <a:t>, </a:t>
            </a:r>
            <a:r>
              <a:rPr lang="el-GR" sz="1200" b="0" i="0" u="none" strike="noStrike" kern="1200" baseline="0" dirty="0">
                <a:solidFill>
                  <a:schemeClr val="tx1"/>
                </a:solidFill>
                <a:latin typeface="+mn-lt"/>
                <a:ea typeface="+mn-ea"/>
                <a:cs typeface="+mn-cs"/>
              </a:rPr>
              <a:t>Τιμόθεος</a:t>
            </a:r>
            <a:r>
              <a:rPr lang="en-US" sz="1200" b="0" i="0" u="none" strike="noStrike" kern="1200" baseline="0" dirty="0">
                <a:solidFill>
                  <a:schemeClr val="tx1"/>
                </a:solidFill>
                <a:latin typeface="+mn-lt"/>
                <a:ea typeface="+mn-ea"/>
                <a:cs typeface="+mn-cs"/>
              </a:rPr>
              <a:t>) is found frequently in ancient Greek literature. The name is witnessed as early as the 5th century BC. In this later inscription, the </a:t>
            </a:r>
            <a:r>
              <a:rPr lang="en-US" dirty="0"/>
              <a:t>name “Timothy” (Lat. TYMOTHEI) runs across two lines. This inscription was photographed at the Vatican Museums.</a:t>
            </a:r>
          </a:p>
          <a:p>
            <a:endParaRPr lang="en-US" dirty="0"/>
          </a:p>
          <a:p>
            <a:r>
              <a:rPr lang="en-US" dirty="0"/>
              <a:t>tb0512175686</a:t>
            </a:r>
          </a:p>
        </p:txBody>
      </p:sp>
      <p:sp>
        <p:nvSpPr>
          <p:cNvPr id="4" name="Slide Number Placeholder 3"/>
          <p:cNvSpPr>
            <a:spLocks noGrp="1"/>
          </p:cNvSpPr>
          <p:nvPr>
            <p:ph type="sldNum" sz="quarter" idx="5"/>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61551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cs typeface="Times New Roman" pitchFamily="18" charset="0"/>
              </a:rPr>
              <a:t>Thessalonica was located at the intersection of two major Roman roads, one leading from Italy eastward (the Via Egnatia) and the other from the Danube to the Aegean. Thessalonica’s location and use as a port made it a prominent city. In 168 BC, it became the capital of the second district of Macedonia and was later made the capital and major port of the whole Roman province of Macedonia (146 BC). Today the modern city of Thessaloniki is the second most important city of Greece and home to a million inhabitants. </a:t>
            </a:r>
          </a:p>
          <a:p>
            <a:endParaRPr lang="en-US" sz="1200" dirty="0">
              <a:cs typeface="Times New Roman" pitchFamily="18" charset="0"/>
            </a:endParaRPr>
          </a:p>
          <a:p>
            <a:r>
              <a:rPr lang="en-US" dirty="0"/>
              <a:t>tb031306092</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2527936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Times New Roman" pitchFamily="18" charset="0"/>
              </a:rPr>
              <a:t>Very little has been uncovered at ancient Thessalonica because the modern city of Thessaloniki sits atop the remains. Further excavations and restorations have been in progress recently, and soon more of the ancient city will be open to viewing. The area pictured here was formerly a bus station; when it was moved in 1962, this 1st or 2nd century AD forum was revealed. Excavators found a bathhouse and mint dating to the 1st century AD below pavement surrounding an odeum. Below this Roman forum may have been a Hellenistic forum, a suggestion based upon pottery and an inscription from the area dating to 60 BC.</a:t>
            </a:r>
            <a:endParaRPr lang="en-US" dirty="0"/>
          </a:p>
          <a:p>
            <a:endParaRPr lang="en-US" dirty="0"/>
          </a:p>
          <a:p>
            <a:r>
              <a:rPr lang="en-US" dirty="0"/>
              <a:t>tb011301291</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512506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bouleuterion once sat on the eastern side of the forum, but it was replaced with an odeum in the mid-2nd century AD. The odeum was then expanded a century later in order to accommodate Thessalonica’s growing population. </a:t>
            </a:r>
            <a:r>
              <a:rPr lang="en-US" dirty="0">
                <a:cs typeface="Times New Roman" pitchFamily="18" charset="0"/>
              </a:rPr>
              <a:t>After its expansion, the odeum could seat a crowd of 400.</a:t>
            </a:r>
          </a:p>
          <a:p>
            <a:endParaRPr lang="en-US" dirty="0"/>
          </a:p>
          <a:p>
            <a:r>
              <a:rPr lang="en-US" dirty="0"/>
              <a:t>tb010817301</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4258644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tb031306139</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277624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Paul likely wrote 2 Thessalonians shortly after 1 Thessalonians during his stay in Corinth in the course of his second missionary journey, as recorded in Acts 18, circa AD 50 or 51. </a:t>
            </a:r>
            <a:r>
              <a:rPr lang="en-US" sz="1200" dirty="0">
                <a:cs typeface="Times New Roman" pitchFamily="18" charset="0"/>
              </a:rPr>
              <a:t>This corresponds to the account in Acts 17–18 which recounts Paul’s ministry in Macedonia, including Thessalonica, before traveling to Corinth. Silvanus (also known as Silas) and Timothy were ministering alongside Paul at this time (e.g., Acts 17:14; 2 </a:t>
            </a:r>
            <a:r>
              <a:rPr lang="en-US" sz="1200" dirty="0" err="1">
                <a:cs typeface="Times New Roman" pitchFamily="18" charset="0"/>
              </a:rPr>
              <a:t>Cor</a:t>
            </a:r>
            <a:r>
              <a:rPr lang="en-US" sz="1200" dirty="0">
                <a:cs typeface="Times New Roman" pitchFamily="18" charset="0"/>
              </a:rPr>
              <a:t> 1:19). This helps</a:t>
            </a:r>
            <a:r>
              <a:rPr lang="en-US" sz="1200" baseline="0" dirty="0">
                <a:cs typeface="Times New Roman" pitchFamily="18" charset="0"/>
              </a:rPr>
              <a:t> to explain</a:t>
            </a:r>
            <a:r>
              <a:rPr lang="en-US" sz="1200" dirty="0">
                <a:cs typeface="Times New Roman" pitchFamily="18" charset="0"/>
              </a:rPr>
              <a:t> why the letter would be addressed from all three of them, even though Paul himself appears to be the actual author (cf. 2 </a:t>
            </a:r>
            <a:r>
              <a:rPr lang="en-US" sz="1200" dirty="0" err="1">
                <a:cs typeface="Times New Roman" pitchFamily="18" charset="0"/>
              </a:rPr>
              <a:t>Thess</a:t>
            </a:r>
            <a:r>
              <a:rPr lang="en-US" sz="1200" dirty="0">
                <a:cs typeface="Times New Roman" pitchFamily="18" charset="0"/>
              </a:rPr>
              <a:t> 3:17).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Paul’s day, Corinth was the third leading city of the Roman empire, just after Rome and Alexandria. It undoubtedly contained ample elements of the motley crowd that is typical of seaports and commercial centers. There is much written in Greek literature about the terrible vices of Corinth; although most of these sources refer to the pre-Roman city that was destroyed in 146 BC, historians who described the Roman city of Paul’s day—notably Strabo and Pausanias—noted the same sort of corruption.</a:t>
            </a:r>
            <a:endParaRPr lang="en-US" dirty="0"/>
          </a:p>
          <a:p>
            <a:endParaRPr lang="en-US" sz="1200" dirty="0"/>
          </a:p>
          <a:p>
            <a:r>
              <a:rPr lang="en-US" dirty="0"/>
              <a:t>jc0111152443</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2416094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mjb010817114</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5868378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provides an overview of the remains of the ancient city excavated so far. This model was photographed in the Thessaloniki Archaeological Museum.</a:t>
            </a:r>
          </a:p>
          <a:p>
            <a:endParaRPr lang="en-US" dirty="0"/>
          </a:p>
          <a:p>
            <a:r>
              <a:rPr lang="en-US" dirty="0"/>
              <a:t>tb011301287</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4249738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in the 1890s and published in </a:t>
            </a:r>
            <a:r>
              <a:rPr lang="en-US" i="1" dirty="0"/>
              <a:t>Earthly Footsteps of the Man of Galilee</a:t>
            </a:r>
            <a:r>
              <a:rPr lang="en-US" i="0" dirty="0"/>
              <a:t>, by John H. Vincent, James W. Lee, and R. E. M. Bain. It provides a perspective of the city before it expanded and covered the surrounding hillsides.</a:t>
            </a:r>
            <a:endParaRPr lang="en-US" dirty="0"/>
          </a:p>
          <a:p>
            <a:endParaRPr lang="en-US" dirty="0"/>
          </a:p>
          <a:p>
            <a:r>
              <a:rPr lang="en-US" dirty="0"/>
              <a:t>ef0334</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906913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inscription on this coin reads </a:t>
            </a:r>
            <a:r>
              <a:rPr lang="en-US" sz="1200" dirty="0">
                <a:solidFill>
                  <a:srgbClr val="333333"/>
                </a:solidFill>
                <a:effectLst/>
                <a:latin typeface="Source Sans Pro" panose="020B0503030403020204" pitchFamily="34" charset="0"/>
                <a:ea typeface="Times New Roman" panose="02020603050405020304" pitchFamily="18" charset="0"/>
              </a:rPr>
              <a:t>ΘΕΣΣΑΛΟΝ ΡΩΜ</a:t>
            </a:r>
            <a:r>
              <a:rPr lang="en-US" dirty="0"/>
              <a:t>. This coin (RPC 1553) is in the Jared James Clark Collection.</a:t>
            </a:r>
          </a:p>
          <a:p>
            <a:endParaRPr lang="en-US" dirty="0"/>
          </a:p>
          <a:p>
            <a:r>
              <a:rPr lang="en-US" dirty="0"/>
              <a:t>jcc070421122</a:t>
            </a:r>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218466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ancient Greek letter illustrates the background for part of Paul’s greeting here. Paul’s greeting seems to combine a common formulaic openings in Greco-Roman and Semitic letters. ”Grace” (Gk. </a:t>
            </a:r>
            <a:r>
              <a:rPr lang="en-US" i="1" dirty="0" err="1"/>
              <a:t>charis</a:t>
            </a:r>
            <a:r>
              <a:rPr lang="en-US" dirty="0"/>
              <a:t>, </a:t>
            </a:r>
            <a:r>
              <a:rPr lang="el-GR" sz="1200" kern="1200" dirty="0">
                <a:solidFill>
                  <a:schemeClr val="tx1"/>
                </a:solidFill>
                <a:effectLst/>
                <a:latin typeface="+mn-lt"/>
                <a:ea typeface="+mn-ea"/>
                <a:cs typeface="+mn-cs"/>
              </a:rPr>
              <a:t>χάρις</a:t>
            </a:r>
            <a:r>
              <a:rPr lang="en-US" dirty="0"/>
              <a:t>) is related to the common Greek word “greetings” (Gk. </a:t>
            </a:r>
            <a:r>
              <a:rPr lang="en-US" i="1" dirty="0" err="1"/>
              <a:t>chairein</a:t>
            </a:r>
            <a:r>
              <a:rPr lang="en-US" dirty="0"/>
              <a:t>, </a:t>
            </a:r>
            <a:r>
              <a:rPr lang="el-GR" sz="1200" kern="1200" dirty="0">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as seen in Acts 15:23, 23:26, and James 1:1 (cf. Matt 26:49, Mark 15:18, Luke 1:28, and John 19:3).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common Semitic greeting as seen in Luke 10:5, 24:36, and John 20:19. The Greek component can be seen in the letter here. In the letter, </a:t>
            </a:r>
            <a:r>
              <a:rPr lang="en-US" dirty="0" err="1"/>
              <a:t>Ninnas</a:t>
            </a:r>
            <a:r>
              <a:rPr lang="en-US" dirty="0"/>
              <a:t> greets someone named Silvanus with the word </a:t>
            </a:r>
            <a:r>
              <a:rPr lang="el-GR" sz="1200" kern="1200" dirty="0">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t>
            </a:r>
            <a:r>
              <a:rPr lang="en-US" i="1" dirty="0" err="1"/>
              <a:t>chairein</a:t>
            </a:r>
            <a:r>
              <a:rPr lang="en-US" i="0" dirty="0"/>
              <a:t>). See the next slide for a highlight of that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The </a:t>
            </a:r>
            <a:r>
              <a:rPr lang="en-US" dirty="0"/>
              <a:t>University of Michigan Advanced Papyrological Information System website</a:t>
            </a:r>
            <a:r>
              <a:rPr lang="en-US" i="0" dirty="0"/>
              <a:t> describes the letter as follows: </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Ninnas</a:t>
            </a:r>
            <a:r>
              <a:rPr lang="en-US" sz="1200" b="0" i="0" kern="1200" dirty="0">
                <a:solidFill>
                  <a:schemeClr val="tx1"/>
                </a:solidFill>
                <a:effectLst/>
                <a:latin typeface="+mn-lt"/>
                <a:ea typeface="+mn-ea"/>
                <a:cs typeface="+mn-cs"/>
              </a:rPr>
              <a:t> writes to his esteemed Silvanus. The main substance of the communication consists of observations on the negligence of certain of Silvanus’ slave boys in making payments of the sums currently owed by them. By way of a postscript </a:t>
            </a:r>
            <a:r>
              <a:rPr lang="en-US" sz="1200" b="0" i="0" kern="1200" dirty="0" err="1">
                <a:solidFill>
                  <a:schemeClr val="tx1"/>
                </a:solidFill>
                <a:effectLst/>
                <a:latin typeface="+mn-lt"/>
                <a:ea typeface="+mn-ea"/>
                <a:cs typeface="+mn-cs"/>
              </a:rPr>
              <a:t>Ninnas</a:t>
            </a:r>
            <a:r>
              <a:rPr lang="en-US" sz="1200" b="0" i="0" kern="1200" dirty="0">
                <a:solidFill>
                  <a:schemeClr val="tx1"/>
                </a:solidFill>
                <a:effectLst/>
                <a:latin typeface="+mn-lt"/>
                <a:ea typeface="+mn-ea"/>
                <a:cs typeface="+mn-cs"/>
              </a:rPr>
              <a:t> adds in the left margin instructions to send various commodities to one Hestia.” </a:t>
            </a:r>
            <a:r>
              <a:rPr lang="en-US" dirty="0"/>
              <a:t>This image comes from the University of Michigan, Advanced Papyrological Information System, and is in the public domain. Source: http://quod.lib.umich.edu/a/apis/x-1848/3162r.tif. Accessed: Jan 29,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umich31621848</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41480555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ancient Greek letter illustrates the background for part of Paul’s greeting here. Paul’s greeting seems to combine a common formulaic openings in Greco-Roman and Semitic letters. ”Grace” (Gk. </a:t>
            </a:r>
            <a:r>
              <a:rPr lang="en-US" i="1" dirty="0" err="1"/>
              <a:t>charis</a:t>
            </a:r>
            <a:r>
              <a:rPr lang="en-US" dirty="0"/>
              <a:t>, </a:t>
            </a:r>
            <a:r>
              <a:rPr lang="el-GR" sz="1200" kern="1200" dirty="0">
                <a:solidFill>
                  <a:schemeClr val="tx1"/>
                </a:solidFill>
                <a:effectLst/>
                <a:latin typeface="+mn-lt"/>
                <a:ea typeface="+mn-ea"/>
                <a:cs typeface="+mn-cs"/>
              </a:rPr>
              <a:t>χάρις</a:t>
            </a:r>
            <a:r>
              <a:rPr lang="en-US" dirty="0"/>
              <a:t>) is related to the common Greek word “greetings” (Gk. </a:t>
            </a:r>
            <a:r>
              <a:rPr lang="en-US" i="1" dirty="0" err="1"/>
              <a:t>chairein</a:t>
            </a:r>
            <a:r>
              <a:rPr lang="en-US" dirty="0"/>
              <a:t>, </a:t>
            </a:r>
            <a:r>
              <a:rPr lang="el-GR" sz="1200" kern="1200" dirty="0">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as seen in Acts 15:23, 23:26, and James 1:1 (cf. Matt 26:49, Mark 15:18, Luke 1:28, and John 19:3).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common Semitic greeting as seen in Luke 10:5, 24:36, and John 20:19. The Greek component can be seen in the letter here. In the letter, </a:t>
            </a:r>
            <a:r>
              <a:rPr lang="en-US" dirty="0" err="1"/>
              <a:t>Ninnas</a:t>
            </a:r>
            <a:r>
              <a:rPr lang="en-US" dirty="0"/>
              <a:t> greets someone named Silvanus with the word </a:t>
            </a:r>
            <a:r>
              <a:rPr lang="el-GR" sz="1200" kern="1200" dirty="0">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t>
            </a:r>
            <a:r>
              <a:rPr lang="en-US" i="1" dirty="0" err="1"/>
              <a:t>chairein</a:t>
            </a:r>
            <a:r>
              <a:rPr lang="en-US" i="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The </a:t>
            </a:r>
            <a:r>
              <a:rPr lang="en-US" dirty="0"/>
              <a:t>University of Michigan Advanced </a:t>
            </a:r>
            <a:r>
              <a:rPr lang="en-US" dirty="0" err="1"/>
              <a:t>Papyrological</a:t>
            </a:r>
            <a:r>
              <a:rPr lang="en-US" dirty="0"/>
              <a:t> Information System website</a:t>
            </a:r>
            <a:r>
              <a:rPr lang="en-US" i="0" dirty="0"/>
              <a:t> describes the letter as follows: </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Ninnas</a:t>
            </a:r>
            <a:r>
              <a:rPr lang="en-US" sz="1200" b="0" i="0" kern="1200" dirty="0">
                <a:solidFill>
                  <a:schemeClr val="tx1"/>
                </a:solidFill>
                <a:effectLst/>
                <a:latin typeface="+mn-lt"/>
                <a:ea typeface="+mn-ea"/>
                <a:cs typeface="+mn-cs"/>
              </a:rPr>
              <a:t> writes to his esteemed Silvanus. The main substance of the communication consists of observations on the negligence of certain of Silvanus' slave boys in making payments of the sums currently owed by them. By way of a postscript </a:t>
            </a:r>
            <a:r>
              <a:rPr lang="en-US" sz="1200" b="0" i="0" kern="1200" dirty="0" err="1">
                <a:solidFill>
                  <a:schemeClr val="tx1"/>
                </a:solidFill>
                <a:effectLst/>
                <a:latin typeface="+mn-lt"/>
                <a:ea typeface="+mn-ea"/>
                <a:cs typeface="+mn-cs"/>
              </a:rPr>
              <a:t>Ninnas</a:t>
            </a:r>
            <a:r>
              <a:rPr lang="en-US" sz="1200" b="0" i="0" kern="1200" dirty="0">
                <a:solidFill>
                  <a:schemeClr val="tx1"/>
                </a:solidFill>
                <a:effectLst/>
                <a:latin typeface="+mn-lt"/>
                <a:ea typeface="+mn-ea"/>
                <a:cs typeface="+mn-cs"/>
              </a:rPr>
              <a:t> adds in the left margin instructions to send various commodities to one Hestia.” </a:t>
            </a:r>
            <a:r>
              <a:rPr lang="en-US" dirty="0"/>
              <a:t>This image comes from the University of Michigan, Advanced </a:t>
            </a:r>
            <a:r>
              <a:rPr lang="en-US" dirty="0" err="1"/>
              <a:t>Papyrological</a:t>
            </a:r>
            <a:r>
              <a:rPr lang="en-US" dirty="0"/>
              <a:t> Information System, and is in the public domain. Source: http://quod.lib.umich.edu/a/apis/x-1848/3162r.tif. Accessed: Jan 29,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umich31621848</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41480555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2nd century personal letter provides another example of this opening formula. It also illustrates the common practice in letter writing of mentioning prayers made by the writer on behalf of the addressee. </a:t>
            </a:r>
            <a:r>
              <a:rPr lang="en-US" i="0" dirty="0"/>
              <a:t>The </a:t>
            </a:r>
            <a:r>
              <a:rPr lang="en-US" dirty="0"/>
              <a:t>University of Michigan Advanced Papyrological Information System website</a:t>
            </a:r>
            <a:r>
              <a:rPr lang="en-US" i="0" dirty="0"/>
              <a:t> provides the following translation: </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Diogenis</a:t>
            </a:r>
            <a:r>
              <a:rPr lang="en-US" sz="1200" b="0" i="0" kern="1200" dirty="0">
                <a:solidFill>
                  <a:schemeClr val="tx1"/>
                </a:solidFill>
                <a:effectLst/>
                <a:latin typeface="+mn-lt"/>
                <a:ea typeface="+mn-ea"/>
                <a:cs typeface="+mn-cs"/>
              </a:rPr>
              <a:t> to </a:t>
            </a:r>
            <a:r>
              <a:rPr lang="en-US" sz="1200" b="0" i="0" kern="1200" dirty="0" err="1">
                <a:solidFill>
                  <a:schemeClr val="tx1"/>
                </a:solidFill>
                <a:effectLst/>
                <a:latin typeface="+mn-lt"/>
                <a:ea typeface="+mn-ea"/>
                <a:cs typeface="+mn-cs"/>
              </a:rPr>
              <a:t>Didymas</a:t>
            </a:r>
            <a:r>
              <a:rPr lang="en-US" sz="1200" b="0" i="0" kern="1200" dirty="0">
                <a:solidFill>
                  <a:schemeClr val="tx1"/>
                </a:solidFill>
                <a:effectLst/>
                <a:latin typeface="+mn-lt"/>
                <a:ea typeface="+mn-ea"/>
                <a:cs typeface="+mn-cs"/>
              </a:rPr>
              <a:t> the most </a:t>
            </a:r>
            <a:r>
              <a:rPr lang="en-US" sz="1200" b="0" i="0" kern="1200" dirty="0" err="1">
                <a:solidFill>
                  <a:schemeClr val="tx1"/>
                </a:solidFill>
                <a:effectLst/>
                <a:latin typeface="+mn-lt"/>
                <a:ea typeface="+mn-ea"/>
                <a:cs typeface="+mn-cs"/>
              </a:rPr>
              <a:t>honoured</a:t>
            </a:r>
            <a:r>
              <a:rPr lang="en-US" sz="1200" b="0" i="0" kern="1200" dirty="0">
                <a:solidFill>
                  <a:schemeClr val="tx1"/>
                </a:solidFill>
                <a:effectLst/>
                <a:latin typeface="+mn-lt"/>
                <a:ea typeface="+mn-ea"/>
                <a:cs typeface="+mn-cs"/>
              </a:rPr>
              <a:t>, greetings. First of all I pray for your health and for your children . . .” See the next slide for labels. </a:t>
            </a:r>
          </a:p>
          <a:p>
            <a:endParaRPr lang="en-US" sz="1200" b="0" i="0" kern="1200" dirty="0">
              <a:solidFill>
                <a:schemeClr val="tx1"/>
              </a:solidFill>
              <a:effectLst/>
              <a:latin typeface="+mn-lt"/>
              <a:ea typeface="+mn-ea"/>
              <a:cs typeface="+mn-cs"/>
            </a:endParaRPr>
          </a:p>
          <a:p>
            <a:r>
              <a:rPr lang="en-US" dirty="0"/>
              <a:t>This image comes from the University of Michigan, Advanced Papyrological Information System, and is in the public domain. Source: http://</a:t>
            </a:r>
            <a:r>
              <a:rPr lang="en-US" dirty="0" err="1"/>
              <a:t>quod.lib.umich.edu</a:t>
            </a:r>
            <a:r>
              <a:rPr lang="en-US" dirty="0"/>
              <a:t>/a/</a:t>
            </a:r>
            <a:r>
              <a:rPr lang="en-US" dirty="0" err="1"/>
              <a:t>apis</a:t>
            </a:r>
            <a:r>
              <a:rPr lang="en-US" dirty="0"/>
              <a:t>/x-4000/br1758r.tif. University of Michigan Library Digital Collections. Accessed: March 15, 2020.</a:t>
            </a:r>
          </a:p>
          <a:p>
            <a:endParaRPr lang="en-US" dirty="0"/>
          </a:p>
          <a:p>
            <a:r>
              <a:rPr lang="en-US" dirty="0"/>
              <a:t>umapis1758400017584</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20804067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2nd century personal letter provides another example of this opening formula. It also illustrates the common practice in letter writing of mentioning prayers made by the writer on behalf of the addressee. </a:t>
            </a:r>
            <a:r>
              <a:rPr lang="en-US" i="0" dirty="0"/>
              <a:t>The </a:t>
            </a:r>
            <a:r>
              <a:rPr lang="en-US" dirty="0"/>
              <a:t>University of Michigan Advanced Papyrological Information System website</a:t>
            </a:r>
            <a:r>
              <a:rPr lang="en-US" i="0" dirty="0"/>
              <a:t> provides the following translation: </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Diogenis</a:t>
            </a:r>
            <a:r>
              <a:rPr lang="en-US" sz="1200" b="0" i="0" kern="1200" dirty="0">
                <a:solidFill>
                  <a:schemeClr val="tx1"/>
                </a:solidFill>
                <a:effectLst/>
                <a:latin typeface="+mn-lt"/>
                <a:ea typeface="+mn-ea"/>
                <a:cs typeface="+mn-cs"/>
              </a:rPr>
              <a:t> to </a:t>
            </a:r>
            <a:r>
              <a:rPr lang="en-US" sz="1200" b="0" i="0" kern="1200" dirty="0" err="1">
                <a:solidFill>
                  <a:schemeClr val="tx1"/>
                </a:solidFill>
                <a:effectLst/>
                <a:latin typeface="+mn-lt"/>
                <a:ea typeface="+mn-ea"/>
                <a:cs typeface="+mn-cs"/>
              </a:rPr>
              <a:t>Didymas</a:t>
            </a:r>
            <a:r>
              <a:rPr lang="en-US" sz="1200" b="0" i="0" kern="1200" dirty="0">
                <a:solidFill>
                  <a:schemeClr val="tx1"/>
                </a:solidFill>
                <a:effectLst/>
                <a:latin typeface="+mn-lt"/>
                <a:ea typeface="+mn-ea"/>
                <a:cs typeface="+mn-cs"/>
              </a:rPr>
              <a:t> the most </a:t>
            </a:r>
            <a:r>
              <a:rPr lang="en-US" sz="1200" b="0" i="0" kern="1200" dirty="0" err="1">
                <a:solidFill>
                  <a:schemeClr val="tx1"/>
                </a:solidFill>
                <a:effectLst/>
                <a:latin typeface="+mn-lt"/>
                <a:ea typeface="+mn-ea"/>
                <a:cs typeface="+mn-cs"/>
              </a:rPr>
              <a:t>honoured</a:t>
            </a:r>
            <a:r>
              <a:rPr lang="en-US" sz="1200" b="0" i="0" kern="1200" dirty="0">
                <a:solidFill>
                  <a:schemeClr val="tx1"/>
                </a:solidFill>
                <a:effectLst/>
                <a:latin typeface="+mn-lt"/>
                <a:ea typeface="+mn-ea"/>
                <a:cs typeface="+mn-cs"/>
              </a:rPr>
              <a:t>, greetings. First of all I pray for your health and for your children . . .” </a:t>
            </a:r>
            <a:r>
              <a:rPr lang="en-US" baseline="0" dirty="0"/>
              <a:t>The word </a:t>
            </a:r>
            <a:r>
              <a:rPr lang="en-US" dirty="0"/>
              <a:t>“greetings” (Gk. </a:t>
            </a:r>
            <a:r>
              <a:rPr lang="en-US" i="1" dirty="0" err="1"/>
              <a:t>chairein</a:t>
            </a:r>
            <a:r>
              <a:rPr lang="en-US" dirty="0"/>
              <a:t>, </a:t>
            </a:r>
            <a:r>
              <a:rPr lang="el-GR" sz="1200" kern="1200" dirty="0" err="1">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is circled in red; the verb “I pray” (Gk. </a:t>
            </a:r>
            <a:r>
              <a:rPr lang="en-US" sz="1200" i="1" kern="1200" dirty="0" err="1">
                <a:solidFill>
                  <a:schemeClr val="tx1"/>
                </a:solidFill>
                <a:effectLst/>
                <a:latin typeface="+mn-lt"/>
                <a:ea typeface="+mn-ea"/>
                <a:cs typeface="+mn-cs"/>
              </a:rPr>
              <a:t>euchomai</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εὔχομαι</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cf. Paul’s use</a:t>
            </a:r>
            <a:r>
              <a:rPr lang="en-US" sz="1200" kern="1200" dirty="0">
                <a:solidFill>
                  <a:schemeClr val="tx1"/>
                </a:solidFill>
                <a:effectLst/>
                <a:latin typeface="+mn-lt"/>
                <a:ea typeface="+mn-ea"/>
                <a:cs typeface="+mn-cs"/>
              </a:rPr>
              <a:t> in 2 Cor 13:7 and 9) is circled in yellow.</a:t>
            </a:r>
            <a:endParaRPr lang="en-US" dirty="0"/>
          </a:p>
          <a:p>
            <a:endParaRPr lang="en-US" dirty="0"/>
          </a:p>
          <a:p>
            <a:r>
              <a:rPr lang="en-US" dirty="0"/>
              <a:t>This image comes from the University of Michigan, Advanced Papyrological Information System, and is in the public domain. Source: http://</a:t>
            </a:r>
            <a:r>
              <a:rPr lang="en-US" dirty="0" err="1"/>
              <a:t>quod.lib.umich.edu</a:t>
            </a:r>
            <a:r>
              <a:rPr lang="en-US" dirty="0"/>
              <a:t>/a/</a:t>
            </a:r>
            <a:r>
              <a:rPr lang="en-US" dirty="0" err="1"/>
              <a:t>apis</a:t>
            </a:r>
            <a:r>
              <a:rPr lang="en-US" dirty="0"/>
              <a:t>/x-4000/br1758r.tif. University of Michigan Library Digital Collections. Accessed: March 15, 2020.</a:t>
            </a:r>
          </a:p>
          <a:p>
            <a:endParaRPr lang="en-US" dirty="0"/>
          </a:p>
          <a:p>
            <a:r>
              <a:rPr lang="en-US" dirty="0"/>
              <a:t>umapis1758400017584</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13329241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letter from Lachish illustrates the Semitic component of Paul’s greeting mentioned above.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common Semitic greeting as seen in Luke 10:5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24:36, and John 20:19. The Semitic part of Paul’s greeting is very ancient with examples from the Old Testament and intertestamental period (e.g., Judg 6:23; 19:20; Dan 10:19; </a:t>
            </a:r>
            <a:r>
              <a:rPr lang="en-US" sz="1200" kern="1200" dirty="0" err="1">
                <a:solidFill>
                  <a:schemeClr val="tx1"/>
                </a:solidFill>
                <a:effectLst/>
                <a:latin typeface="+mn-lt"/>
                <a:ea typeface="+mn-ea"/>
                <a:cs typeface="+mn-cs"/>
              </a:rPr>
              <a:t>Tob</a:t>
            </a:r>
            <a:r>
              <a:rPr lang="en-US" sz="1200" kern="1200" dirty="0">
                <a:solidFill>
                  <a:schemeClr val="tx1"/>
                </a:solidFill>
                <a:effectLst/>
                <a:latin typeface="+mn-lt"/>
                <a:ea typeface="+mn-ea"/>
                <a:cs typeface="+mn-cs"/>
              </a:rPr>
              <a:t> 12:17). </a:t>
            </a:r>
            <a:r>
              <a:rPr lang="en-US" dirty="0"/>
              <a:t>This letter found at Lachish is addressed to a man named </a:t>
            </a:r>
            <a:r>
              <a:rPr lang="en-US" dirty="0" err="1"/>
              <a:t>Ya’ush</a:t>
            </a:r>
            <a:r>
              <a:rPr lang="en-US" dirty="0"/>
              <a:t> from one of his subordinates. It contains the typical Semitic greeting of “peace” (</a:t>
            </a:r>
            <a:r>
              <a:rPr lang="en-US" sz="1200" kern="1200" dirty="0">
                <a:solidFill>
                  <a:schemeClr val="tx1"/>
                </a:solidFill>
                <a:effectLst/>
                <a:latin typeface="+mn-lt"/>
                <a:ea typeface="+mn-ea"/>
                <a:cs typeface="+mn-cs"/>
              </a:rPr>
              <a:t>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See the next slide for highlighting.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adr1805195555</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19184862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letter from Lachish illustrates the Semitic component of Paul’s greeting mentioned above.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common Semitic greeting as seen in Luke 10:5,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24:36, and John 20:19. The Semitic part of Paul’s greeting is very ancient with examples from the Old Testament and intertestamental period (e.g., Judg 6:23; 19:20; Dan 10:19; </a:t>
            </a:r>
            <a:r>
              <a:rPr lang="en-US" sz="1200" kern="1200" dirty="0" err="1">
                <a:solidFill>
                  <a:schemeClr val="tx1"/>
                </a:solidFill>
                <a:effectLst/>
                <a:latin typeface="+mn-lt"/>
                <a:ea typeface="+mn-ea"/>
                <a:cs typeface="+mn-cs"/>
              </a:rPr>
              <a:t>Tob</a:t>
            </a:r>
            <a:r>
              <a:rPr lang="en-US" sz="1200" kern="1200" dirty="0">
                <a:solidFill>
                  <a:schemeClr val="tx1"/>
                </a:solidFill>
                <a:effectLst/>
                <a:latin typeface="+mn-lt"/>
                <a:ea typeface="+mn-ea"/>
                <a:cs typeface="+mn-cs"/>
              </a:rPr>
              <a:t> 12:17). </a:t>
            </a:r>
            <a:r>
              <a:rPr lang="en-US" dirty="0"/>
              <a:t>This letter found at Lachish is addressed to a man named </a:t>
            </a:r>
            <a:r>
              <a:rPr lang="en-US" dirty="0" err="1"/>
              <a:t>Ya’ush</a:t>
            </a:r>
            <a:r>
              <a:rPr lang="en-US" dirty="0"/>
              <a:t> from one of his subordinates. It contains the typical Semitic greeting of “peace” (</a:t>
            </a:r>
            <a:r>
              <a:rPr lang="en-US" sz="1200" kern="1200" dirty="0">
                <a:solidFill>
                  <a:schemeClr val="tx1"/>
                </a:solidFill>
                <a:effectLst/>
                <a:latin typeface="+mn-lt"/>
                <a:ea typeface="+mn-ea"/>
                <a:cs typeface="+mn-cs"/>
              </a:rPr>
              <a:t>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adr1805195555</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793172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remains of a</a:t>
            </a:r>
            <a:r>
              <a:rPr lang="en-US" sz="1200" baseline="0" dirty="0"/>
              <a:t> temple to the god Apollo gives some sense of the grandeur of ancient Corinth, though only</a:t>
            </a:r>
            <a:r>
              <a:rPr lang="en-US" sz="1200" dirty="0"/>
              <a:t> seven of the temple’s original 38 Doric columns still stand today. The temple was built circa 550 BC atop an earlier temple. When Roman colonists came to the city, they removed the divider between the two inner rooms (</a:t>
            </a:r>
            <a:r>
              <a:rPr lang="en-US" sz="1200" i="1" dirty="0" err="1"/>
              <a:t>cellas</a:t>
            </a:r>
            <a:r>
              <a:rPr lang="en-US" sz="1200" dirty="0"/>
              <a:t>) of the temple, making them one.</a:t>
            </a:r>
          </a:p>
          <a:p>
            <a:endParaRPr lang="en-US" dirty="0"/>
          </a:p>
          <a:p>
            <a:r>
              <a:rPr lang="en-US" dirty="0"/>
              <a:t>eh011611921</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2416094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Giving thanks and mentioning prayers made on behalf of the addressee(s) is a well-known feature of letters from this time, as seen in the letter pictured here (cf. Rom 1:8; 1 Cor 1:4; Eph 1:16; Phil 1:3; Col 1:3; 1 </a:t>
            </a:r>
            <a:r>
              <a:rPr lang="en-US" dirty="0" err="1"/>
              <a:t>Thess</a:t>
            </a:r>
            <a:r>
              <a:rPr lang="en-US" dirty="0"/>
              <a:t> 1:2; 2 Tim 1:3; Phil 4). The provenance of this letter appears to be </a:t>
            </a:r>
            <a:r>
              <a:rPr lang="en-US" sz="1200" b="0" i="0" kern="1200" dirty="0">
                <a:solidFill>
                  <a:schemeClr val="tx1"/>
                </a:solidFill>
                <a:effectLst/>
                <a:latin typeface="+mn-lt"/>
                <a:ea typeface="+mn-ea"/>
                <a:cs typeface="+mn-cs"/>
              </a:rPr>
              <a:t>Alexandria.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t>
            </a:r>
            <a:r>
              <a:rPr lang="en-US" dirty="0"/>
              <a:t>University of Michigan, Advanced Papyrological Information System provides the following translation:</a:t>
            </a:r>
            <a:r>
              <a:rPr lang="en-US" baseline="0" dirty="0"/>
              <a:t> </a:t>
            </a:r>
            <a:r>
              <a:rPr lang="en-US" dirty="0"/>
              <a:t>“</a:t>
            </a:r>
            <a:r>
              <a:rPr lang="en-US" sz="1200" b="0" i="0" kern="1200" dirty="0" err="1">
                <a:solidFill>
                  <a:schemeClr val="tx1"/>
                </a:solidFill>
                <a:effectLst/>
                <a:latin typeface="+mn-lt"/>
                <a:ea typeface="+mn-ea"/>
                <a:cs typeface="+mn-cs"/>
              </a:rPr>
              <a:t>Plousia</a:t>
            </a:r>
            <a:r>
              <a:rPr lang="en-US" sz="1200" b="0" i="0" kern="1200" dirty="0">
                <a:solidFill>
                  <a:schemeClr val="tx1"/>
                </a:solidFill>
                <a:effectLst/>
                <a:latin typeface="+mn-lt"/>
                <a:ea typeface="+mn-ea"/>
                <a:cs typeface="+mn-cs"/>
              </a:rPr>
              <a:t> to my brother Syros, greeting. </a:t>
            </a:r>
            <a:r>
              <a:rPr lang="en-US" sz="1200" b="1" i="0" kern="1200" dirty="0">
                <a:solidFill>
                  <a:schemeClr val="tx1"/>
                </a:solidFill>
                <a:effectLst/>
                <a:latin typeface="+mn-lt"/>
                <a:ea typeface="+mn-ea"/>
                <a:cs typeface="+mn-cs"/>
              </a:rPr>
              <a:t>I make obeisance</a:t>
            </a:r>
            <a:r>
              <a:rPr lang="en-US" sz="1200" b="0" i="0" kern="1200" dirty="0">
                <a:solidFill>
                  <a:schemeClr val="tx1"/>
                </a:solidFill>
                <a:effectLst/>
                <a:latin typeface="+mn-lt"/>
                <a:ea typeface="+mn-ea"/>
                <a:cs typeface="+mn-cs"/>
              </a:rPr>
              <a:t> on your behalf before the lord </a:t>
            </a:r>
            <a:r>
              <a:rPr lang="en-US" sz="1200" b="0" i="0" kern="1200" dirty="0" err="1">
                <a:solidFill>
                  <a:schemeClr val="tx1"/>
                </a:solidFill>
                <a:effectLst/>
                <a:latin typeface="+mn-lt"/>
                <a:ea typeface="+mn-ea"/>
                <a:cs typeface="+mn-cs"/>
              </a:rPr>
              <a:t>Sarapis</a:t>
            </a:r>
            <a:r>
              <a:rPr lang="en-US" sz="1200" b="0" i="0" kern="1200" dirty="0">
                <a:solidFill>
                  <a:schemeClr val="tx1"/>
                </a:solidFill>
                <a:effectLst/>
                <a:latin typeface="+mn-lt"/>
                <a:ea typeface="+mn-ea"/>
                <a:cs typeface="+mn-cs"/>
              </a:rPr>
              <a:t> and the gods who share his temple. When I learned that you are in good health, </a:t>
            </a:r>
            <a:r>
              <a:rPr lang="en-US" sz="1200" b="1" i="0" kern="1200" dirty="0">
                <a:solidFill>
                  <a:schemeClr val="tx1"/>
                </a:solidFill>
                <a:effectLst/>
                <a:latin typeface="+mn-lt"/>
                <a:ea typeface="+mn-ea"/>
                <a:cs typeface="+mn-cs"/>
              </a:rPr>
              <a:t>I gave thanks to all the gods</a:t>
            </a:r>
            <a:r>
              <a:rPr lang="en-US" sz="1200" b="0" i="0" kern="1200" dirty="0">
                <a:solidFill>
                  <a:schemeClr val="tx1"/>
                </a:solidFill>
                <a:effectLst/>
                <a:latin typeface="+mn-lt"/>
                <a:ea typeface="+mn-ea"/>
                <a:cs typeface="+mn-cs"/>
              </a:rPr>
              <a:t>. You will say to Par[...]: ‘We exerted ourselves for the man who brought the letter, so that he might have his livelihood until you come to us. And if you decide not to come, send us a message, inasmuch as we waited in the midst of the strife for . . . of the things that went into the storeroom. And when I have learned with certainty that you are well, I shall be relieved of worry.’ In addition, I beg this of you also, brother, [- - -].” The next slide includes</a:t>
            </a:r>
            <a:r>
              <a:rPr lang="en-US" sz="1200" b="0" i="0" kern="1200" baseline="0" dirty="0">
                <a:solidFill>
                  <a:schemeClr val="tx1"/>
                </a:solidFill>
                <a:effectLst/>
                <a:latin typeface="+mn-lt"/>
                <a:ea typeface="+mn-ea"/>
                <a:cs typeface="+mn-cs"/>
              </a:rPr>
              <a:t> highlights</a:t>
            </a:r>
            <a:r>
              <a:rPr lang="en-US" sz="1200" b="0" i="0" kern="1200" dirty="0">
                <a:solidFill>
                  <a:schemeClr val="tx1"/>
                </a:solidFill>
                <a:effectLst/>
                <a:latin typeface="+mn-lt"/>
                <a:ea typeface="+mn-ea"/>
                <a:cs typeface="+mn-cs"/>
              </a:rPr>
              <a:t>.</a:t>
            </a:r>
            <a:endParaRPr lang="en-US" dirty="0"/>
          </a:p>
          <a:p>
            <a:endParaRPr lang="en-US" dirty="0"/>
          </a:p>
          <a:p>
            <a:r>
              <a:rPr lang="en-US" dirty="0"/>
              <a:t>This image comes from the University of Michigan, Advanced Papyrological Information System, and is in the public domain. Source: http://quod.lib.umich.edu/a/apis/x-1492/1622r.tif. University of Michigan Library Digital Collections. Accessed: Dec 15, 2019.</a:t>
            </a:r>
          </a:p>
          <a:p>
            <a:endParaRPr lang="en-US" dirty="0"/>
          </a:p>
          <a:p>
            <a:r>
              <a:rPr lang="en-US" dirty="0"/>
              <a:t>umich1622r1492</a:t>
            </a:r>
          </a:p>
        </p:txBody>
      </p:sp>
      <p:sp>
        <p:nvSpPr>
          <p:cNvPr id="4" name="Slide Number Placeholder 3"/>
          <p:cNvSpPr>
            <a:spLocks noGrp="1"/>
          </p:cNvSpPr>
          <p:nvPr>
            <p:ph type="sldNum" sz="quarter" idx="5"/>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36389342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words “to the gods”</a:t>
            </a:r>
            <a:r>
              <a:rPr lang="el-GR" dirty="0"/>
              <a:t> </a:t>
            </a:r>
            <a:r>
              <a:rPr lang="en-US" dirty="0"/>
              <a:t>(Gk. </a:t>
            </a:r>
            <a:r>
              <a:rPr lang="en-US" i="1" dirty="0" err="1"/>
              <a:t>tois</a:t>
            </a:r>
            <a:r>
              <a:rPr lang="en-US" i="1" dirty="0"/>
              <a:t> </a:t>
            </a:r>
            <a:r>
              <a:rPr lang="en-US" i="1" dirty="0" err="1"/>
              <a:t>theois</a:t>
            </a:r>
            <a:r>
              <a:rPr lang="en-US" i="0" dirty="0"/>
              <a:t>,</a:t>
            </a:r>
            <a:r>
              <a:rPr lang="en-US" dirty="0"/>
              <a:t> </a:t>
            </a:r>
            <a:r>
              <a:rPr lang="el-GR" dirty="0"/>
              <a:t>τοις </a:t>
            </a:r>
            <a:r>
              <a:rPr lang="el-GR" dirty="0" err="1"/>
              <a:t>θεοις</a:t>
            </a:r>
            <a:r>
              <a:rPr lang="en-US" dirty="0"/>
              <a:t>) is highlighted with a red box. The word “I gave thanks” (Gk. </a:t>
            </a:r>
            <a:r>
              <a:rPr lang="en-US" i="1" dirty="0" err="1"/>
              <a:t>eucharistēsa</a:t>
            </a:r>
            <a:r>
              <a:rPr lang="en-US" i="0" dirty="0"/>
              <a:t>, </a:t>
            </a:r>
            <a:r>
              <a:rPr lang="el-GR" sz="1200" kern="1200" dirty="0" err="1">
                <a:solidFill>
                  <a:schemeClr val="tx1"/>
                </a:solidFill>
                <a:effectLst/>
                <a:latin typeface="+mn-lt"/>
                <a:ea typeface="+mn-ea"/>
                <a:cs typeface="+mn-cs"/>
              </a:rPr>
              <a:t>εὐχαρίστησα</a:t>
            </a:r>
            <a:r>
              <a:rPr lang="en-US" i="0" dirty="0"/>
              <a:t>)</a:t>
            </a:r>
            <a:r>
              <a:rPr lang="el-GR" i="0" dirty="0"/>
              <a:t> </a:t>
            </a:r>
            <a:r>
              <a:rPr lang="en-US" i="0" dirty="0"/>
              <a:t>is highlighted with a white</a:t>
            </a:r>
            <a:r>
              <a:rPr lang="en-US" i="0" baseline="0" dirty="0"/>
              <a:t> </a:t>
            </a:r>
            <a:r>
              <a:rPr lang="en-US" i="0" dirty="0"/>
              <a:t>box.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dirty="0"/>
          </a:p>
          <a:p>
            <a:endParaRPr lang="en-US" dirty="0"/>
          </a:p>
          <a:p>
            <a:r>
              <a:rPr lang="en-US" dirty="0"/>
              <a:t>Giving thanks and mentioning prayers made on behalf of the addressee(s) is a well-known feature of letters from this time, as seen in the letter pictured here (cf. Rom 1:8; 1 Cor 1:4; Eph 1:16; Phil 1:3; Col 1:3; 1 </a:t>
            </a:r>
            <a:r>
              <a:rPr lang="en-US" dirty="0" err="1"/>
              <a:t>Thess</a:t>
            </a:r>
            <a:r>
              <a:rPr lang="en-US" dirty="0"/>
              <a:t> 1:2; 2 Tim 1:3; Phil 4). The provenance of this letter appears to be </a:t>
            </a:r>
            <a:r>
              <a:rPr lang="en-US" sz="1200" b="0" i="0" kern="1200" dirty="0">
                <a:solidFill>
                  <a:schemeClr val="tx1"/>
                </a:solidFill>
                <a:effectLst/>
                <a:latin typeface="+mn-lt"/>
                <a:ea typeface="+mn-ea"/>
                <a:cs typeface="+mn-cs"/>
              </a:rPr>
              <a:t>Alexandria.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t>
            </a:r>
            <a:r>
              <a:rPr lang="en-US" dirty="0"/>
              <a:t>University of Michigan, Advanced Papyrological Information System provides the following translation:</a:t>
            </a:r>
            <a:r>
              <a:rPr lang="en-US" baseline="0" dirty="0"/>
              <a:t> </a:t>
            </a:r>
            <a:r>
              <a:rPr lang="en-US" dirty="0"/>
              <a:t>“</a:t>
            </a:r>
            <a:r>
              <a:rPr lang="en-US" sz="1200" b="0" i="0" kern="1200" dirty="0" err="1">
                <a:solidFill>
                  <a:schemeClr val="tx1"/>
                </a:solidFill>
                <a:effectLst/>
                <a:latin typeface="+mn-lt"/>
                <a:ea typeface="+mn-ea"/>
                <a:cs typeface="+mn-cs"/>
              </a:rPr>
              <a:t>Plousia</a:t>
            </a:r>
            <a:r>
              <a:rPr lang="en-US" sz="1200" b="0" i="0" kern="1200" dirty="0">
                <a:solidFill>
                  <a:schemeClr val="tx1"/>
                </a:solidFill>
                <a:effectLst/>
                <a:latin typeface="+mn-lt"/>
                <a:ea typeface="+mn-ea"/>
                <a:cs typeface="+mn-cs"/>
              </a:rPr>
              <a:t> to my brother Syros, greeting. I make obeisance on your behalf before the lord </a:t>
            </a:r>
            <a:r>
              <a:rPr lang="en-US" sz="1200" b="0" i="0" kern="1200" dirty="0" err="1">
                <a:solidFill>
                  <a:schemeClr val="tx1"/>
                </a:solidFill>
                <a:effectLst/>
                <a:latin typeface="+mn-lt"/>
                <a:ea typeface="+mn-ea"/>
                <a:cs typeface="+mn-cs"/>
              </a:rPr>
              <a:t>Sarapis</a:t>
            </a:r>
            <a:r>
              <a:rPr lang="en-US" sz="1200" b="0" i="0" kern="1200" dirty="0">
                <a:solidFill>
                  <a:schemeClr val="tx1"/>
                </a:solidFill>
                <a:effectLst/>
                <a:latin typeface="+mn-lt"/>
                <a:ea typeface="+mn-ea"/>
                <a:cs typeface="+mn-cs"/>
              </a:rPr>
              <a:t> and the gods who share his temple. When I learned that you are in good health, </a:t>
            </a:r>
            <a:r>
              <a:rPr lang="en-US" sz="1200" b="1" i="0" kern="1200" dirty="0">
                <a:solidFill>
                  <a:schemeClr val="tx1"/>
                </a:solidFill>
                <a:effectLst/>
                <a:latin typeface="+mn-lt"/>
                <a:ea typeface="+mn-ea"/>
                <a:cs typeface="+mn-cs"/>
              </a:rPr>
              <a:t>I gave thanks to all the gods</a:t>
            </a:r>
            <a:r>
              <a:rPr lang="en-US" sz="1200" b="0" i="0" kern="1200" dirty="0">
                <a:solidFill>
                  <a:schemeClr val="tx1"/>
                </a:solidFill>
                <a:effectLst/>
                <a:latin typeface="+mn-lt"/>
                <a:ea typeface="+mn-ea"/>
                <a:cs typeface="+mn-cs"/>
              </a:rPr>
              <a:t>. You will say to Par[...]: ‘We exerted ourselves for the man who brought the letter, so that he might have his livelihood until you come to us. And if you decide not to come, send us a message, inasmuch as we waited in the midst of the strife for . . . of the things that went into the storeroom. And when I have learned with certainty that you are well, I shall be relieved of worry.’ In addition, I beg this of you also, brother, [- - -].” The next slide includes</a:t>
            </a:r>
            <a:r>
              <a:rPr lang="en-US" sz="1200" b="0" i="0" kern="1200" baseline="0" dirty="0">
                <a:solidFill>
                  <a:schemeClr val="tx1"/>
                </a:solidFill>
                <a:effectLst/>
                <a:latin typeface="+mn-lt"/>
                <a:ea typeface="+mn-ea"/>
                <a:cs typeface="+mn-cs"/>
              </a:rPr>
              <a:t> highlights</a:t>
            </a:r>
            <a:r>
              <a:rPr lang="en-US" sz="1200" b="0" i="0" kern="1200" dirty="0">
                <a:solidFill>
                  <a:schemeClr val="tx1"/>
                </a:solidFill>
                <a:effectLst/>
                <a:latin typeface="+mn-lt"/>
                <a:ea typeface="+mn-ea"/>
                <a:cs typeface="+mn-cs"/>
              </a:rPr>
              <a:t>.</a:t>
            </a:r>
            <a:endParaRPr lang="en-US" dirty="0"/>
          </a:p>
          <a:p>
            <a:endParaRPr lang="en-US" dirty="0"/>
          </a:p>
          <a:p>
            <a:r>
              <a:rPr lang="en-US" dirty="0"/>
              <a:t>This image comes from the University of Michigan, Advanced Papyrological Information System, and is in the public domain. Source: http://quod.lib.umich.edu/a/apis/x-1492/1622r.tif. University of Michigan Library Digital Collections. Accessed: Dec 15, 2019.</a:t>
            </a:r>
          </a:p>
          <a:p>
            <a:endParaRPr lang="en-US" dirty="0"/>
          </a:p>
          <a:p>
            <a:r>
              <a:rPr lang="en-US" dirty="0"/>
              <a:t>umich1622r1492</a:t>
            </a:r>
          </a:p>
        </p:txBody>
      </p:sp>
      <p:sp>
        <p:nvSpPr>
          <p:cNvPr id="4" name="Slide Number Placeholder 3"/>
          <p:cNvSpPr>
            <a:spLocks noGrp="1"/>
          </p:cNvSpPr>
          <p:nvPr>
            <p:ph type="sldNum" sz="quarter" idx="5"/>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4152489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t>
            </a:r>
            <a:r>
              <a:rPr lang="en-US" dirty="0" err="1"/>
              <a:t>wheatfield</a:t>
            </a:r>
            <a:r>
              <a:rPr lang="en-US" dirty="0"/>
              <a:t> in the southern Shephelah of Israel provides an illustration of abundant growth.</a:t>
            </a:r>
          </a:p>
          <a:p>
            <a:endParaRPr lang="en-US" dirty="0"/>
          </a:p>
          <a:p>
            <a:r>
              <a:rPr lang="en-US" dirty="0"/>
              <a:t>tb050701102</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2572044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leaving Thessalonica, Paul travelled</a:t>
            </a:r>
            <a:r>
              <a:rPr lang="en-US" baseline="0" dirty="0"/>
              <a:t> west and planted a church at Berea. This congregation would doubtless have been aware of the church at Thessalonica</a:t>
            </a:r>
            <a:r>
              <a:rPr lang="en-US" dirty="0"/>
              <a:t>. Paul often began</a:t>
            </a:r>
            <a:r>
              <a:rPr lang="en-US" baseline="0" dirty="0"/>
              <a:t> his ministry at the synagogue of whatever town he visited (e.g., Acts 13:5), and it seems that some of the early churches may have even met in synagogues (cf. Jas 2:2).</a:t>
            </a:r>
            <a:r>
              <a:rPr lang="en-US" dirty="0"/>
              <a:t> The synagogue shown in this photo is not</a:t>
            </a:r>
            <a:r>
              <a:rPr lang="en-US" baseline="0" dirty="0"/>
              <a:t> currently in use, as World War II brought an end to the Jewish population in Berea.</a:t>
            </a:r>
            <a:endParaRPr lang="en-US" dirty="0"/>
          </a:p>
          <a:p>
            <a:endParaRPr lang="en-US" dirty="0"/>
          </a:p>
          <a:p>
            <a:r>
              <a:rPr lang="en-US" dirty="0"/>
              <a:t>tb031406485</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21573589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church planted by Paul at Philippi</a:t>
            </a:r>
            <a:r>
              <a:rPr lang="en-US" sz="1200" kern="1200" baseline="0" dirty="0">
                <a:solidFill>
                  <a:schemeClr val="tx1"/>
                </a:solidFill>
                <a:effectLst/>
                <a:latin typeface="+mn-lt"/>
                <a:ea typeface="+mn-ea"/>
                <a:cs typeface="+mn-cs"/>
              </a:rPr>
              <a:t> (Acts 16) was doubtless also aware of the church in Thessalonica, as both were located along the Via Egnatia, and word about the churches seems to have spread quickly (cf. 1 </a:t>
            </a:r>
            <a:r>
              <a:rPr lang="en-US" sz="1200" kern="1200" baseline="0" dirty="0" err="1">
                <a:solidFill>
                  <a:schemeClr val="tx1"/>
                </a:solidFill>
                <a:effectLst/>
                <a:latin typeface="+mn-lt"/>
                <a:ea typeface="+mn-ea"/>
                <a:cs typeface="+mn-cs"/>
              </a:rPr>
              <a:t>Thess</a:t>
            </a:r>
            <a:r>
              <a:rPr lang="en-US" sz="1200" kern="1200" baseline="0" dirty="0">
                <a:solidFill>
                  <a:schemeClr val="tx1"/>
                </a:solidFill>
                <a:effectLst/>
                <a:latin typeface="+mn-lt"/>
                <a:ea typeface="+mn-ea"/>
                <a:cs typeface="+mn-cs"/>
              </a:rPr>
              <a:t> 1:7-8). The structure in the center of this photo is a baptismal; filled with water, it would have been used to pour over or immerse those making professions of faith. See the next slide for a map showing this road passing by Thessalonica. </a:t>
            </a:r>
            <a:endParaRPr lang="en-US" dirty="0"/>
          </a:p>
          <a:p>
            <a:endParaRPr lang="en-US" dirty="0"/>
          </a:p>
          <a:p>
            <a:r>
              <a:rPr lang="en-US" dirty="0"/>
              <a:t>tb031106891</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5028374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Times New Roman" pitchFamily="18" charset="0"/>
              </a:rPr>
              <a:t>This map shows the location of Thessalonica along</a:t>
            </a:r>
            <a:r>
              <a:rPr lang="en-US" baseline="0" dirty="0">
                <a:cs typeface="Times New Roman" pitchFamily="18" charset="0"/>
              </a:rPr>
              <a:t> </a:t>
            </a:r>
            <a:r>
              <a:rPr lang="en-US" dirty="0">
                <a:cs typeface="Times New Roman" pitchFamily="18" charset="0"/>
              </a:rPr>
              <a:t>the Via Egnatia. Paul’s reference here to the churches likely includes those at Philippi and Berea. This map comes from the </a:t>
            </a:r>
            <a:r>
              <a:rPr lang="en-US" i="1" dirty="0">
                <a:cs typeface="Times New Roman" pitchFamily="18" charset="0"/>
              </a:rPr>
              <a:t>Pictorial Library of Bible Lands,</a:t>
            </a:r>
            <a:r>
              <a:rPr lang="en-US" dirty="0">
                <a:cs typeface="Times New Roman" pitchFamily="18" charset="0"/>
              </a:rPr>
              <a:t> and it does not represent or label every geographic feature. The sites are a mixture of modern and ancient place names that are included in the </a:t>
            </a:r>
            <a:r>
              <a:rPr lang="en-US" i="1" dirty="0">
                <a:cs typeface="Times New Roman" pitchFamily="18" charset="0"/>
              </a:rPr>
              <a:t>Pictorial Library of Bible Lands</a:t>
            </a:r>
            <a:r>
              <a:rPr lang="en-US" dirty="0">
                <a:cs typeface="Times New Roman" pitchFamily="18" charset="0"/>
              </a:rPr>
              <a:t>. </a:t>
            </a:r>
            <a:r>
              <a:rPr lang="en-US" sz="1200" kern="1200" dirty="0">
                <a:solidFill>
                  <a:schemeClr val="tx1"/>
                </a:solidFill>
                <a:effectLst/>
                <a:ea typeface="+mn-ea"/>
                <a:cs typeface="+mn-cs"/>
              </a:rPr>
              <a:t>This map was created by A.D. Riddle, RiddleMaps.com. </a:t>
            </a:r>
            <a:endParaRPr lang="en-US" dirty="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25377983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Sections of the Roman paving along the Via Egnatia still remain today, as seen in this photo. The Via Egnatia ran through Thessalonica, Apollonia, Amphipolis, Philippi, and Neapolis. While not mentioned by name in the Bible, this road was the one taken by Paul and his companions when he visited these cities and towns, all of which do appear in the itineraries of Paul’s journeys (Acts 16–17). At Philippi, sections of the Via Egnatia can be seen along the north edge of the forum. The sections of the Via Egnatia shown in this and the following</a:t>
            </a:r>
            <a:r>
              <a:rPr lang="en-US" baseline="0" dirty="0"/>
              <a:t> </a:t>
            </a:r>
            <a:r>
              <a:rPr lang="en-US" dirty="0"/>
              <a:t>photograph are located in the foothills north of Neapolis (modern Kavala) before descending to the Plain of Philippi.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Via Egnatia (</a:t>
            </a:r>
            <a:r>
              <a:rPr lang="en-US" dirty="0" err="1"/>
              <a:t>Egnatian</a:t>
            </a:r>
            <a:r>
              <a:rPr lang="en-US" dirty="0"/>
              <a:t> Way) was an important road that led from the Adriatic Sea, across modern Albania and Greece, to Istanbul, Turkey. In the Roman period, this was the province of Macedonia. The road was named after the proconsul of Macedonia, </a:t>
            </a:r>
            <a:r>
              <a:rPr lang="en-US" dirty="0" err="1"/>
              <a:t>Cnaeus</a:t>
            </a:r>
            <a:r>
              <a:rPr lang="en-US" dirty="0"/>
              <a:t> </a:t>
            </a:r>
            <a:r>
              <a:rPr lang="en-US" dirty="0" err="1"/>
              <a:t>Egnatius</a:t>
            </a:r>
            <a:r>
              <a:rPr lang="en-US" dirty="0"/>
              <a:t>, who began building the road when Macedonia became a province in 146 BC. According to the Antonine Itinerary (early 4th century AD), the entire length of the Via Egnatia, from </a:t>
            </a:r>
            <a:r>
              <a:rPr lang="en-US" dirty="0" err="1"/>
              <a:t>Durrachium</a:t>
            </a:r>
            <a:r>
              <a:rPr lang="en-US" dirty="0"/>
              <a:t> to Byzantium, was 754 Roman miles (693 miles; 1,115 km). Polybius also gives the distance from Apollonia to Byzantium, but unfortunately the text is broken off. The preserved part of his measurement is “seven thousand five hundred </a:t>
            </a:r>
            <a:r>
              <a:rPr lang="en-US" dirty="0" err="1"/>
              <a:t>stades</a:t>
            </a:r>
            <a:r>
              <a:rPr lang="en-US" baseline="0" dirty="0"/>
              <a:t> . . . </a:t>
            </a:r>
            <a:r>
              <a:rPr lang="en-US" dirty="0"/>
              <a:t>,” but this may not be the complete figure. By Polybius’s computation, 7,500 </a:t>
            </a:r>
            <a:r>
              <a:rPr lang="en-US" dirty="0" err="1"/>
              <a:t>stades</a:t>
            </a:r>
            <a:r>
              <a:rPr lang="en-US" dirty="0"/>
              <a:t> is 900 Roman miles (827 miles; 1,330 km). The importance of this road contributed to the importance of the various cities it passed, such as the port city of Neapolis, which Paul used in his missionary work in this region (Acts 16:11).</a:t>
            </a:r>
          </a:p>
          <a:p>
            <a:endParaRPr lang="en-US" dirty="0"/>
          </a:p>
          <a:p>
            <a:r>
              <a:rPr lang="en-US" dirty="0"/>
              <a:t>tb031106989</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8361833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road was originally built to facilitate mobilization of the Roman army against invaders and revolts. The threats from the north were effectively neutralized when Thrace and Moesia became Roman provinces in AD 46 and AD 44, respectively. The Via Egnatia then began to function as an artery for trade and general travel. The road began at </a:t>
            </a:r>
            <a:r>
              <a:rPr lang="en-US" sz="1200" dirty="0" err="1"/>
              <a:t>Dyrrhachium</a:t>
            </a:r>
            <a:r>
              <a:rPr lang="en-US" sz="1200" dirty="0"/>
              <a:t> (modern </a:t>
            </a:r>
            <a:r>
              <a:rPr lang="en-US" sz="1200" dirty="0" err="1"/>
              <a:t>Durrës</a:t>
            </a:r>
            <a:r>
              <a:rPr lang="en-US" sz="1200" dirty="0"/>
              <a:t>, Albania) on the Adriatic Sea. It was essentially a continuation of the Via </a:t>
            </a:r>
            <a:r>
              <a:rPr lang="en-US" sz="1200" dirty="0" err="1"/>
              <a:t>Appia</a:t>
            </a:r>
            <a:r>
              <a:rPr lang="en-US" sz="1200" dirty="0"/>
              <a:t> (Appian Way) which terminated on the east coast of Italy, at </a:t>
            </a:r>
            <a:r>
              <a:rPr lang="en-US" sz="1200" dirty="0" err="1"/>
              <a:t>Brundisium</a:t>
            </a:r>
            <a:r>
              <a:rPr lang="en-US" sz="1200" dirty="0"/>
              <a:t>. </a:t>
            </a:r>
            <a:r>
              <a:rPr lang="en-US" sz="1200" dirty="0" err="1"/>
              <a:t>Durrhacium</a:t>
            </a:r>
            <a:r>
              <a:rPr lang="en-US" sz="1200" dirty="0"/>
              <a:t> is about 89 miles (143 km) across the Adriatic Sea from </a:t>
            </a:r>
            <a:r>
              <a:rPr lang="en-US" sz="1200" dirty="0" err="1"/>
              <a:t>Brundisium</a:t>
            </a:r>
            <a:r>
              <a:rPr lang="en-US" sz="1200" dirty="0"/>
              <a:t>. </a:t>
            </a:r>
          </a:p>
          <a:p>
            <a:endParaRPr lang="en-US" sz="1200" dirty="0"/>
          </a:p>
          <a:p>
            <a:r>
              <a:rPr lang="en-US" sz="1200" dirty="0"/>
              <a:t>A secondary branch of the Via Egnatia began at Apollonia (modern </a:t>
            </a:r>
            <a:r>
              <a:rPr lang="en-US" sz="1200" dirty="0" err="1"/>
              <a:t>Pojan</a:t>
            </a:r>
            <a:r>
              <a:rPr lang="en-US" sz="1200" dirty="0"/>
              <a:t>, Albania) and joined up with the main branch from </a:t>
            </a:r>
            <a:r>
              <a:rPr lang="en-US" sz="1200" dirty="0" err="1"/>
              <a:t>Dyrrhachium</a:t>
            </a:r>
            <a:r>
              <a:rPr lang="en-US" sz="1200" dirty="0"/>
              <a:t> at </a:t>
            </a:r>
            <a:r>
              <a:rPr lang="en-US" sz="1200" dirty="0" err="1"/>
              <a:t>Claudiana</a:t>
            </a:r>
            <a:r>
              <a:rPr lang="en-US" sz="1200" dirty="0"/>
              <a:t> (modern </a:t>
            </a:r>
            <a:r>
              <a:rPr lang="en-US" sz="1200" dirty="0" err="1"/>
              <a:t>Peqin</a:t>
            </a:r>
            <a:r>
              <a:rPr lang="en-US" sz="1200" dirty="0"/>
              <a:t>, Albania). Under </a:t>
            </a:r>
            <a:r>
              <a:rPr lang="en-US" sz="1200" dirty="0" err="1"/>
              <a:t>Cnaeus</a:t>
            </a:r>
            <a:r>
              <a:rPr lang="en-US" sz="1200" dirty="0"/>
              <a:t> </a:t>
            </a:r>
            <a:r>
              <a:rPr lang="en-US" sz="1200" dirty="0" err="1"/>
              <a:t>Egnatius</a:t>
            </a:r>
            <a:r>
              <a:rPr lang="en-US" sz="1200" dirty="0"/>
              <a:t>, the road extended at least as far as Neapolis (modern Kavala), where a Roman milestone (</a:t>
            </a:r>
            <a:r>
              <a:rPr lang="en-US" sz="1200" dirty="0" err="1"/>
              <a:t>miliarium</a:t>
            </a:r>
            <a:r>
              <a:rPr lang="en-US" sz="1200" dirty="0"/>
              <a:t>) was found which mentions him by name. Polybius gave a detailed description of the road, and sometime before his death in 120 BC, the Via Egnatia extended further east to the </a:t>
            </a:r>
            <a:r>
              <a:rPr lang="en-US" sz="1200" dirty="0" err="1"/>
              <a:t>Hebrus</a:t>
            </a:r>
            <a:r>
              <a:rPr lang="en-US" sz="1200" dirty="0"/>
              <a:t> River which forms the modern boundary between Greece and Turkey (modern </a:t>
            </a:r>
            <a:r>
              <a:rPr lang="en-US" sz="1200" dirty="0" err="1"/>
              <a:t>Meriç</a:t>
            </a:r>
            <a:r>
              <a:rPr lang="en-US" sz="1200" dirty="0"/>
              <a:t>/</a:t>
            </a:r>
            <a:r>
              <a:rPr lang="en-US" sz="1200" dirty="0" err="1"/>
              <a:t>Evros</a:t>
            </a:r>
            <a:r>
              <a:rPr lang="en-US" sz="1200" dirty="0"/>
              <a:t> River). Later the road reached Byzantium (modern Istanbul) on the Marmara Sea. </a:t>
            </a:r>
          </a:p>
          <a:p>
            <a:endParaRPr lang="en-US" sz="1200" dirty="0"/>
          </a:p>
          <a:p>
            <a:r>
              <a:rPr lang="en-US" sz="1200" dirty="0"/>
              <a:t>Notices on milestones (</a:t>
            </a:r>
            <a:r>
              <a:rPr lang="en-US" sz="1200" i="1" dirty="0"/>
              <a:t>miliaria</a:t>
            </a:r>
            <a:r>
              <a:rPr lang="en-US" sz="1200" dirty="0"/>
              <a:t>) indicated repairs to the road were made during the reigns of Trajan, Septimius Severus, and Caracalla. A modern highway, Egnatia </a:t>
            </a:r>
            <a:r>
              <a:rPr lang="en-US" sz="1200" dirty="0" err="1"/>
              <a:t>Odos</a:t>
            </a:r>
            <a:r>
              <a:rPr lang="en-US" sz="1200" dirty="0"/>
              <a:t>, has been completed which approximately follows the route of its ancient namesake between Thessaloniki and the border with Turkey. West of Thessaloniki, the modern highway changes course and heads southwest to </a:t>
            </a:r>
            <a:r>
              <a:rPr lang="en-US" sz="1200" dirty="0" err="1"/>
              <a:t>Igoumenitsa</a:t>
            </a:r>
            <a:r>
              <a:rPr lang="en-US" sz="1200" dirty="0"/>
              <a:t> on the Adriatic. Unlike the Via Egnatia, the Egnatia </a:t>
            </a:r>
            <a:r>
              <a:rPr lang="en-US" sz="1200" dirty="0" err="1"/>
              <a:t>Odos</a:t>
            </a:r>
            <a:r>
              <a:rPr lang="en-US" sz="1200" dirty="0"/>
              <a:t> bypasses Philippi.</a:t>
            </a:r>
          </a:p>
          <a:p>
            <a:endParaRPr lang="en-US" sz="1200" dirty="0"/>
          </a:p>
          <a:p>
            <a:r>
              <a:rPr lang="en-US" dirty="0"/>
              <a:t>tb031106597</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8802529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Paul does not specify the nature of the Thessalonian Christians’ affliction here. However, it is quite possible that may be referring to pressures from fellow Thessalonians to participate in the imperial cult (cf. 1 </a:t>
            </a:r>
            <a:r>
              <a:rPr lang="en-US" dirty="0" err="1"/>
              <a:t>Thess</a:t>
            </a:r>
            <a:r>
              <a:rPr lang="en-US" dirty="0"/>
              <a:t> 1:6; 2:14). Something of what this would have involved can be seen from the document pictured here. During</a:t>
            </a:r>
            <a:r>
              <a:rPr lang="en-US" baseline="0" dirty="0"/>
              <a:t> the </a:t>
            </a:r>
            <a:r>
              <a:rPr lang="en-US" baseline="0" dirty="0" err="1"/>
              <a:t>Decian</a:t>
            </a:r>
            <a:r>
              <a:rPr lang="en-US" baseline="0" dirty="0"/>
              <a:t> persecution of the 3rd century AD, the Roman government forced people to sacrifice to the Roman gods to show their allegiance to the empire. This resulted in the death of many Christians who were unwilling to sacrifice to pagan gods. </a:t>
            </a:r>
          </a:p>
          <a:p>
            <a:endParaRPr lang="en-US" baseline="0" dirty="0"/>
          </a:p>
          <a:p>
            <a:r>
              <a:rPr lang="en-US" baseline="0" dirty="0"/>
              <a:t>According to the University of Michigan website, the text on this </a:t>
            </a:r>
            <a:r>
              <a:rPr lang="en-US" i="1" baseline="0" dirty="0" err="1"/>
              <a:t>libellus</a:t>
            </a:r>
            <a:r>
              <a:rPr lang="en-US" baseline="0" dirty="0"/>
              <a:t> (a brief document written on individual pages) may be translated as follows: “</a:t>
            </a:r>
            <a:r>
              <a:rPr lang="en-US" dirty="0"/>
              <a:t>To the officials in charge of the sacrifices of the village of </a:t>
            </a:r>
            <a:r>
              <a:rPr lang="en-US" dirty="0" err="1"/>
              <a:t>Narmouthis</a:t>
            </a:r>
            <a:r>
              <a:rPr lang="en-US" dirty="0"/>
              <a:t>, from Aurelius </a:t>
            </a:r>
            <a:r>
              <a:rPr lang="en-US" dirty="0" err="1"/>
              <a:t>Aunes</a:t>
            </a:r>
            <a:r>
              <a:rPr lang="en-US" dirty="0"/>
              <a:t>, son of Silvanus, of the village of </a:t>
            </a:r>
            <a:r>
              <a:rPr lang="en-US" dirty="0" err="1"/>
              <a:t>Narmouthis</a:t>
            </a:r>
            <a:r>
              <a:rPr lang="en-US" dirty="0"/>
              <a:t>. I have always been constant in sacrificing to the gods, and now too, in your presence, in accordance with the regulations, I have sacrificed and poured libations and tasted the offerings, and ask you to certify this for me below. May you continue to prosper. I, </a:t>
            </a:r>
            <a:r>
              <a:rPr lang="en-US" dirty="0" err="1"/>
              <a:t>Aunes</a:t>
            </a:r>
            <a:r>
              <a:rPr lang="en-US" dirty="0"/>
              <a:t>, about 19 years old, with a scar on my right elbow. (2nd hand) I, Aurelius </a:t>
            </a:r>
            <a:r>
              <a:rPr lang="en-US" dirty="0" err="1"/>
              <a:t>Sarapodorus</a:t>
            </a:r>
            <a:r>
              <a:rPr lang="en-US" dirty="0"/>
              <a:t>, have certified. (3rd hand) I, Aurelius </a:t>
            </a:r>
            <a:r>
              <a:rPr lang="en-US" dirty="0" err="1"/>
              <a:t>Patos</a:t>
            </a:r>
            <a:r>
              <a:rPr lang="en-US" dirty="0"/>
              <a:t>, have certified. (4th hand) I, Aurelius NN, have certified. (5th hand) I, Aurelius NN, have certified. (6th hand) I, Aurelius NN, have certified. (7th hand) I, Aurelius </a:t>
            </a:r>
            <a:r>
              <a:rPr lang="en-US" dirty="0" err="1"/>
              <a:t>Itonin</a:t>
            </a:r>
            <a:r>
              <a:rPr lang="en-US" dirty="0"/>
              <a:t>, have certified. (1st hand) Year 1 of the Emperor Caesar Gaius </a:t>
            </a:r>
            <a:r>
              <a:rPr lang="en-US" dirty="0" err="1"/>
              <a:t>Messius</a:t>
            </a:r>
            <a:r>
              <a:rPr lang="en-US" dirty="0"/>
              <a:t> Quintus </a:t>
            </a:r>
            <a:r>
              <a:rPr lang="en-US" dirty="0" err="1"/>
              <a:t>Trajanus</a:t>
            </a:r>
            <a:r>
              <a:rPr lang="en-US" dirty="0"/>
              <a:t> Decius Pius Felix Augustus, </a:t>
            </a:r>
            <a:r>
              <a:rPr lang="en-US" dirty="0" err="1"/>
              <a:t>Payni</a:t>
            </a:r>
            <a:r>
              <a:rPr lang="en-US" dirty="0"/>
              <a:t> 10.” This image comes from University of Michigan and is licensed under </a:t>
            </a:r>
            <a:r>
              <a:rPr lang="en-US" b="0" dirty="0"/>
              <a:t>CC BY 3.0, via Advanced Papyrological Information System, UM</a:t>
            </a:r>
            <a:r>
              <a:rPr lang="en-US" dirty="0"/>
              <a:t>: http://quod.lib.umich.edu/a/apis/x-5451/w59r.tif. Accessed March 15, 2020.</a:t>
            </a:r>
          </a:p>
          <a:p>
            <a:endParaRPr lang="en-US" dirty="0"/>
          </a:p>
          <a:p>
            <a:r>
              <a:rPr lang="en-US" dirty="0"/>
              <a:t>umapis5451592178</a:t>
            </a:r>
          </a:p>
        </p:txBody>
      </p:sp>
    </p:spTree>
    <p:extLst>
      <p:ext uri="{BB962C8B-B14F-4D97-AF65-F5344CB8AC3E}">
        <p14:creationId xmlns:p14="http://schemas.microsoft.com/office/powerpoint/2010/main" val="31258299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word rendered “proof” (Gk. </a:t>
            </a:r>
            <a:r>
              <a:rPr lang="en-US" sz="1200" i="1" kern="1200" dirty="0" err="1">
                <a:solidFill>
                  <a:schemeClr val="tx1"/>
                </a:solidFill>
                <a:effectLst/>
                <a:latin typeface="+mn-lt"/>
                <a:ea typeface="+mn-ea"/>
                <a:cs typeface="+mn-cs"/>
              </a:rPr>
              <a:t>endeigma</a:t>
            </a:r>
            <a:r>
              <a:rPr lang="en-US" sz="1200" i="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ἔνδειγμα</a:t>
            </a:r>
            <a:r>
              <a:rPr lang="en-US" sz="1200" kern="1200" dirty="0">
                <a:solidFill>
                  <a:schemeClr val="tx1"/>
                </a:solidFill>
                <a:effectLst/>
                <a:latin typeface="+mn-lt"/>
                <a:ea typeface="+mn-ea"/>
                <a:cs typeface="+mn-cs"/>
              </a:rPr>
              <a:t>) is at home in a judicial setting. An accuser was called an </a:t>
            </a:r>
            <a:r>
              <a:rPr lang="en-US" sz="1200" i="1" kern="1200" dirty="0" err="1">
                <a:solidFill>
                  <a:schemeClr val="tx1"/>
                </a:solidFill>
                <a:effectLst/>
                <a:latin typeface="+mn-lt"/>
                <a:ea typeface="+mn-ea"/>
                <a:cs typeface="+mn-cs"/>
              </a:rPr>
              <a:t>endeiktēs</a:t>
            </a:r>
            <a:r>
              <a:rPr lang="en-US" sz="1200" kern="1200" dirty="0">
                <a:solidFill>
                  <a:schemeClr val="tx1"/>
                </a:solidFill>
                <a:effectLst/>
                <a:latin typeface="+mn-lt"/>
                <a:ea typeface="+mn-ea"/>
                <a:cs typeface="+mn-cs"/>
              </a:rPr>
              <a:t> (Gk. </a:t>
            </a:r>
            <a:r>
              <a:rPr lang="el-GR" sz="1200" kern="1200" dirty="0">
                <a:solidFill>
                  <a:schemeClr val="tx1"/>
                </a:solidFill>
                <a:effectLst/>
                <a:latin typeface="+mn-lt"/>
                <a:ea typeface="+mn-ea"/>
                <a:cs typeface="+mn-cs"/>
              </a:rPr>
              <a:t>ἐνδείκτης</a:t>
            </a:r>
            <a:r>
              <a:rPr lang="en-US" sz="1200" i="0" kern="1200" dirty="0">
                <a:solidFill>
                  <a:schemeClr val="tx1"/>
                </a:solidFill>
                <a:effectLst/>
                <a:latin typeface="+mn-lt"/>
                <a:ea typeface="+mn-ea"/>
                <a:cs typeface="+mn-cs"/>
              </a:rPr>
              <a:t>). In the depiction on this vase, a bystander to an athletic competition extends an index finger to accuse one of the wrestlers of a foul. This provides an analogy to the circumstances of Christians facing persecution. Like an athletic judge calling a foul, God’s judgment on those who persecute His people is simultaneously a judgment upon them and a vindication of His people. As seen in verses 6-7, these two elements are opposite sides of the same coin.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Panathenaic prize amphora was signed by the potter </a:t>
            </a:r>
            <a:r>
              <a:rPr lang="en-US" dirty="0" err="1"/>
              <a:t>Kittos</a:t>
            </a:r>
            <a:r>
              <a:rPr lang="en-US" dirty="0"/>
              <a:t>. The museum description reads: “The event from the Panathenaic Games shown here is the </a:t>
            </a:r>
            <a:r>
              <a:rPr lang="en-US" i="1" dirty="0"/>
              <a:t>pankration</a:t>
            </a:r>
            <a:r>
              <a:rPr lang="en-US" dirty="0"/>
              <a:t>, a rather brutal mixture of wrestling and boxing. On the left is a judge with his stick; on the right another contestant points out the ‘foul’ (no gouging of eyes was allowed), as he waits his turn.” This prize vessel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cl071219001</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3125389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Since Paul’s stay in Corinth lasted a year and a half, he would have been there during winter, as seen in this</a:t>
            </a:r>
            <a:r>
              <a:rPr lang="en-US" baseline="0" dirty="0"/>
              <a:t> </a:t>
            </a:r>
            <a:r>
              <a:rPr lang="en-US" dirty="0"/>
              <a:t>photo. </a:t>
            </a:r>
          </a:p>
          <a:p>
            <a:endParaRPr lang="en-US" dirty="0"/>
          </a:p>
          <a:p>
            <a:r>
              <a:rPr lang="en-US" dirty="0"/>
              <a:t>tb011017084</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38593023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Along the same lines as the analogy described in the previous slide, this Panathenaic prize amphora depicts a judge indicating a potential foul with his </a:t>
            </a:r>
            <a:r>
              <a:rPr lang="en-US" i="1" dirty="0" err="1"/>
              <a:t>rhabdos</a:t>
            </a:r>
            <a:r>
              <a:rPr lang="en-US" dirty="0"/>
              <a:t> (stick used for moderating events). In his other hand, he holds a wreath to award the victor. This prize vessel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cl071219002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8426792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refers elsewhere to the “crown of righteousness” which the Lord “the righteous judge” will give to believers (2 Tim 4:8). </a:t>
            </a:r>
            <a:r>
              <a:rPr lang="en-US" sz="1200" dirty="0"/>
              <a:t>This gold wreath crown was photographed at the Kavala Museum (in biblical Neapolis).</a:t>
            </a:r>
          </a:p>
          <a:p>
            <a:endParaRPr lang="en-US" sz="1200" dirty="0"/>
          </a:p>
          <a:p>
            <a:r>
              <a:rPr lang="en-US" sz="1200" dirty="0"/>
              <a:t>tb011201015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8426792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repay” (Gk. </a:t>
            </a:r>
            <a:r>
              <a:rPr lang="en-US" i="1" dirty="0" err="1"/>
              <a:t>antapodidōmi</a:t>
            </a:r>
            <a:r>
              <a:rPr lang="en-US" dirty="0"/>
              <a:t>, </a:t>
            </a:r>
            <a:r>
              <a:rPr lang="el-GR" sz="1200" b="0" i="0" u="none" strike="noStrike" kern="1200" baseline="0" dirty="0">
                <a:solidFill>
                  <a:schemeClr val="tx1"/>
                </a:solidFill>
                <a:latin typeface="+mn-lt"/>
                <a:ea typeface="+mn-ea"/>
                <a:cs typeface="+mn-cs"/>
              </a:rPr>
              <a:t>ἀνταποδίδωμι</a:t>
            </a:r>
            <a:r>
              <a:rPr lang="en-US" dirty="0"/>
              <a:t>) is a commercial term indicating payment for something owed; in this negative context, it implies</a:t>
            </a:r>
            <a:r>
              <a:rPr lang="en-US" baseline="0" dirty="0"/>
              <a:t> retribution. </a:t>
            </a:r>
            <a:r>
              <a:rPr lang="en-US" dirty="0"/>
              <a:t>This tomb</a:t>
            </a:r>
            <a:r>
              <a:rPr lang="en-US" baseline="0" dirty="0"/>
              <a:t> </a:t>
            </a:r>
            <a:r>
              <a:rPr lang="en-US" dirty="0"/>
              <a:t>relief depicts farmers paying back the landowner for the use of his land, fulfilling an obligation of payment. </a:t>
            </a:r>
            <a:r>
              <a:rPr lang="en-US" baseline="0" dirty="0"/>
              <a:t>This relief </a:t>
            </a:r>
            <a:r>
              <a:rPr lang="en-US" dirty="0"/>
              <a:t>was photographed at the Eretz</a:t>
            </a:r>
            <a:r>
              <a:rPr lang="en-US" baseline="0" dirty="0"/>
              <a:t> Israel Museum in Tel Aviv.</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tb031114317</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8426792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icon is exhibited at the Museum of Byzantine Culture, Thessaloniki, Greece. This image comes from Wikimedia Commons and is in the public domain. Source: https://commons.wikimedia.org/wiki/File:Second_Coming.tiff</a:t>
            </a:r>
          </a:p>
          <a:p>
            <a:endParaRPr lang="en-US" dirty="0"/>
          </a:p>
          <a:p>
            <a:r>
              <a:rPr lang="en-US" dirty="0"/>
              <a:t>wiki0817201617172979</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6689859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of St. Michael the Archangel is located atop the Castel Sant'Angelo in</a:t>
            </a:r>
            <a:r>
              <a:rPr lang="en-US" baseline="0" dirty="0"/>
              <a:t> Rome. According to tradition, Michael appeared here in 590, ending a terrible plague. The castle is apparently named after the event. Prior to this tradition, the location was the tomb of the Emperor Hadrian (died AD 138).</a:t>
            </a:r>
          </a:p>
          <a:p>
            <a:endParaRPr lang="en-US" baseline="0" dirty="0"/>
          </a:p>
          <a:p>
            <a:r>
              <a:rPr lang="en-US" dirty="0"/>
              <a:t>tb0514170035c</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6420535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image comes from Louise Docker and is licensed under CC-BY-2.0, via Wikimedia Commons: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https://commons.wikimedia.org/wiki/File:Angel_statue.jpg</a:t>
            </a:r>
            <a:endParaRPr lang="en-US" sz="1200" u="sng" kern="120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wiki122520061457</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6689859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representation</a:t>
            </a:r>
            <a:r>
              <a:rPr lang="en-US" baseline="0" dirty="0"/>
              <a:t> of angels as winged creatures likely originated in the biblical descriptions of the seraphim (Isa 6:2; </a:t>
            </a:r>
            <a:r>
              <a:rPr lang="en-US" baseline="0" dirty="0" err="1"/>
              <a:t>Ezek</a:t>
            </a:r>
            <a:r>
              <a:rPr lang="en-US" baseline="0" dirty="0"/>
              <a:t> 1:6; Rev 4:8). This mosaic comes from the town of </a:t>
            </a:r>
            <a:r>
              <a:rPr lang="en-US" baseline="0" dirty="0" err="1"/>
              <a:t>Italica</a:t>
            </a:r>
            <a:r>
              <a:rPr lang="en-US" baseline="0" dirty="0"/>
              <a:t> in southern Spain, which was founded by the Roman general Scipio in about 200 BC. The Latin name “</a:t>
            </a:r>
            <a:r>
              <a:rPr lang="en-US" baseline="0" dirty="0" err="1"/>
              <a:t>Perissoterus</a:t>
            </a:r>
            <a:r>
              <a:rPr lang="en-US" baseline="0" dirty="0"/>
              <a:t>” above the mosaic identifies the artist who created it. This mosaic was photographed at the Seville Archaeological Museum.</a:t>
            </a:r>
            <a:endParaRPr lang="en-US" dirty="0"/>
          </a:p>
          <a:p>
            <a:endParaRPr lang="en-US" dirty="0"/>
          </a:p>
          <a:p>
            <a:r>
              <a:rPr lang="en-US" dirty="0"/>
              <a:t>tb092519542c</a:t>
            </a:r>
          </a:p>
        </p:txBody>
      </p:sp>
      <p:sp>
        <p:nvSpPr>
          <p:cNvPr id="4" name="Slide Number Placeholder 3"/>
          <p:cNvSpPr>
            <a:spLocks noGrp="1"/>
          </p:cNvSpPr>
          <p:nvPr>
            <p:ph type="sldNum" sz="quarter" idx="5"/>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6649364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Fire appears numerous times in the context of the Second Coming of Christ and the end of the age (e.g., Rev</a:t>
            </a:r>
            <a:r>
              <a:rPr lang="en-US" baseline="0" dirty="0"/>
              <a:t> 8:5-8; 19:12</a:t>
            </a:r>
            <a:r>
              <a:rPr lang="en-US" dirty="0"/>
              <a:t>). It is often associated with judgment</a:t>
            </a:r>
            <a:r>
              <a:rPr lang="en-US" baseline="0" dirty="0"/>
              <a:t> (Heb 10:27), but also appears as a form of judgment that destroys what is not good and refines what is good (1 Cor 3:13). In this way it is reminiscent of the fire that preserved the three Hebrew youths, but killed the Babylonian warriors (Dan 3:19-27), an event pictured on the sarcophagus shown here. </a:t>
            </a:r>
            <a:r>
              <a:rPr lang="en-US" dirty="0"/>
              <a:t>This relief was discovered near St. Sebastian in Rome. It was photographed at the Vatican Museums.</a:t>
            </a:r>
          </a:p>
          <a:p>
            <a:endParaRPr lang="en-US" dirty="0"/>
          </a:p>
          <a:p>
            <a:r>
              <a:rPr lang="en-US" dirty="0"/>
              <a:t>tb0512175500</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6689859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tb120702931</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27052813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Fire was often used as</a:t>
            </a:r>
            <a:r>
              <a:rPr lang="en-US" baseline="0" dirty="0"/>
              <a:t> a weapon in Roman warfare</a:t>
            </a:r>
            <a:r>
              <a:rPr lang="en-US" dirty="0"/>
              <a:t>. This is illustrated with a model of</a:t>
            </a:r>
            <a:r>
              <a:rPr lang="en-US" baseline="0" dirty="0"/>
              <a:t> </a:t>
            </a:r>
            <a:r>
              <a:rPr lang="en-US" dirty="0"/>
              <a:t>the Roman destruction of Jerusalem in AD 70, in which the</a:t>
            </a:r>
            <a:r>
              <a:rPr lang="en-US" baseline="0" dirty="0"/>
              <a:t> Romans </a:t>
            </a:r>
            <a:r>
              <a:rPr lang="en-US" dirty="0"/>
              <a:t>used fire to destroy the city. This destruction was a foreshadow of the coming day of the Lord (e.g., Matt 24). This photograph was taken at the Tower of David Museum in Jerusalem.</a:t>
            </a:r>
          </a:p>
          <a:p>
            <a:endParaRPr lang="en-US" dirty="0"/>
          </a:p>
          <a:p>
            <a:r>
              <a:rPr lang="en-US" dirty="0"/>
              <a:t>cl080218436c</a:t>
            </a:r>
          </a:p>
        </p:txBody>
      </p:sp>
      <p:sp>
        <p:nvSpPr>
          <p:cNvPr id="4" name="Slide Number Placeholder 3"/>
          <p:cNvSpPr>
            <a:spLocks noGrp="1"/>
          </p:cNvSpPr>
          <p:nvPr>
            <p:ph type="sldNum" sz="quarter" idx="5"/>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2666366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The acropolis of Corinth (the Acrocorinth) looms in the background. This upper city provides great views of Corinth and the surrounding area, as can be seen in the next slide.</a:t>
            </a:r>
          </a:p>
          <a:p>
            <a:pPr rtl="0"/>
            <a:endParaRPr lang="en-US" dirty="0"/>
          </a:p>
          <a:p>
            <a:pPr rtl="0"/>
            <a:r>
              <a:rPr lang="en-US" dirty="0"/>
              <a:t>tb011017752</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40436574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Remains of burn layers from all over the ancient world show the practice of burning as a part of military activity. This photo was taken at the Israel Museum. See the next slide for a close-up.</a:t>
            </a:r>
          </a:p>
          <a:p>
            <a:endParaRPr lang="en-US" dirty="0"/>
          </a:p>
          <a:p>
            <a:r>
              <a:rPr lang="en-US" dirty="0"/>
              <a:t>tb032014150</a:t>
            </a:r>
          </a:p>
        </p:txBody>
      </p:sp>
      <p:sp>
        <p:nvSpPr>
          <p:cNvPr id="4" name="Slide Number Placeholder 3"/>
          <p:cNvSpPr>
            <a:spLocks noGrp="1"/>
          </p:cNvSpPr>
          <p:nvPr>
            <p:ph type="sldNum" sz="quarter" idx="5"/>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5788888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Remains of burn layers from all over the ancient world show the practice of burning as a part of military activity. This photo was taken at the Israel Museum.</a:t>
            </a:r>
          </a:p>
          <a:p>
            <a:endParaRPr lang="en-US" dirty="0"/>
          </a:p>
          <a:p>
            <a:r>
              <a:rPr lang="en-US" dirty="0"/>
              <a:t>tb032014151</a:t>
            </a:r>
          </a:p>
        </p:txBody>
      </p:sp>
      <p:sp>
        <p:nvSpPr>
          <p:cNvPr id="4" name="Slide Number Placeholder 3"/>
          <p:cNvSpPr>
            <a:spLocks noGrp="1"/>
          </p:cNvSpPr>
          <p:nvPr>
            <p:ph type="sldNum" sz="quarter" idx="5"/>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42536659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Ancient depictions of war also attest to the use of fire’s destructive properties in military activity. The relief shown here is from the Northern Palace at Nineveh.</a:t>
            </a:r>
            <a:r>
              <a:rPr lang="en-US" baseline="0" dirty="0"/>
              <a:t> It </a:t>
            </a:r>
            <a:r>
              <a:rPr lang="en-US" dirty="0"/>
              <a:t>depicts the Assyrian siege of Memphis, Egypt, and celebrating victory over Pharaoh </a:t>
            </a:r>
            <a:r>
              <a:rPr lang="en-US" dirty="0" err="1"/>
              <a:t>Taharka</a:t>
            </a:r>
            <a:r>
              <a:rPr lang="en-US" dirty="0"/>
              <a:t> in 667 BC. The relief itself dates to 645–635 BC, during the reign of the Assyrian king Ashurbanipal. It was photographed at the British Museum.</a:t>
            </a:r>
          </a:p>
          <a:p>
            <a:endParaRPr lang="en-US" dirty="0"/>
          </a:p>
          <a:p>
            <a:r>
              <a:rPr lang="en-US" dirty="0"/>
              <a:t>adr1805170957</a:t>
            </a:r>
          </a:p>
        </p:txBody>
      </p:sp>
      <p:sp>
        <p:nvSpPr>
          <p:cNvPr id="4" name="Slide Number Placeholder 3"/>
          <p:cNvSpPr>
            <a:spLocks noGrp="1"/>
          </p:cNvSpPr>
          <p:nvPr>
            <p:ph type="sldNum" sz="quarter" idx="5"/>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714143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Kirkby</a:t>
            </a:r>
            <a:r>
              <a:rPr lang="en-US" dirty="0"/>
              <a:t> </a:t>
            </a:r>
            <a:r>
              <a:rPr lang="en-US" dirty="0" err="1"/>
              <a:t>Thore</a:t>
            </a:r>
            <a:r>
              <a:rPr lang="en-US" dirty="0"/>
              <a:t> is a small village and civil parish in </a:t>
            </a:r>
            <a:r>
              <a:rPr lang="en-US" dirty="0" err="1"/>
              <a:t>Cumbria</a:t>
            </a:r>
            <a:r>
              <a:rPr lang="en-US" dirty="0"/>
              <a:t>, England. In</a:t>
            </a:r>
            <a:r>
              <a:rPr lang="en-US" baseline="0" dirty="0"/>
              <a:t> the early period, i</a:t>
            </a:r>
            <a:r>
              <a:rPr lang="en-US" dirty="0"/>
              <a:t>t was the location of a Roman cavalry</a:t>
            </a:r>
            <a:r>
              <a:rPr lang="en-US" baseline="0" dirty="0"/>
              <a:t> camp called </a:t>
            </a:r>
            <a:r>
              <a:rPr lang="en-US" baseline="0" dirty="0" err="1"/>
              <a:t>Bravoniacum</a:t>
            </a:r>
            <a:r>
              <a:rPr lang="en-US" baseline="0" dirty="0"/>
              <a:t>. </a:t>
            </a:r>
            <a:r>
              <a:rPr lang="en-US" dirty="0"/>
              <a:t>This tombstone was photographed</a:t>
            </a:r>
            <a:r>
              <a:rPr lang="en-US" baseline="0" dirty="0"/>
              <a:t> at the British Museum.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tb1001199776</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3661463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After a successful battle the Romans were fond of parading captives, especially important ones, through</a:t>
            </a:r>
            <a:r>
              <a:rPr lang="en-US" baseline="0" dirty="0"/>
              <a:t> the city of Rome in a procession called a triumph. In most instances, the prisoners paraded through the city were subsequently killed at the temple where the procession ended. </a:t>
            </a:r>
            <a:r>
              <a:rPr lang="en-US" dirty="0"/>
              <a:t>This relief, from circa AD 100, shows two chained captives </a:t>
            </a:r>
            <a:r>
              <a:rPr lang="en-US" baseline="0" dirty="0"/>
              <a:t>being displayed on a cart during a triumph. This provides a Roman analogy for the triumph of God and the destruction of His enemies. This terracotta panel </a:t>
            </a:r>
            <a:r>
              <a:rPr lang="en-US" dirty="0"/>
              <a:t>was photographed in the British Museum.</a:t>
            </a:r>
          </a:p>
          <a:p>
            <a:endParaRPr lang="en-US" dirty="0"/>
          </a:p>
          <a:p>
            <a:r>
              <a:rPr lang="en-US" dirty="0"/>
              <a:t>tb0929197870</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3661463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From a much earlier</a:t>
            </a:r>
            <a:r>
              <a:rPr lang="en-US" baseline="0" dirty="0"/>
              <a:t> period, t</a:t>
            </a:r>
            <a:r>
              <a:rPr lang="en-US" dirty="0"/>
              <a:t>his relief from </a:t>
            </a:r>
            <a:r>
              <a:rPr lang="en-US" sz="1200" kern="1200" dirty="0">
                <a:solidFill>
                  <a:schemeClr val="tx1"/>
                </a:solidFill>
                <a:effectLst/>
                <a:latin typeface="+mn-lt"/>
                <a:ea typeface="+mn-ea"/>
                <a:cs typeface="+mn-cs"/>
              </a:rPr>
              <a:t>Sennacherib’s palace at </a:t>
            </a:r>
            <a:r>
              <a:rPr lang="en-US" dirty="0"/>
              <a:t>Nineveh depicts the aftermath of the Assyrian siege of Lachish (701 BC). The conquered Judeans were taken eastward into exile. Throughout the Bible, salvation and life is characterized as being in the presence of God (e.g., </a:t>
            </a:r>
            <a:r>
              <a:rPr lang="en-US" dirty="0" err="1"/>
              <a:t>Exod</a:t>
            </a:r>
            <a:r>
              <a:rPr lang="en-US" dirty="0"/>
              <a:t> 33:14; </a:t>
            </a:r>
            <a:r>
              <a:rPr lang="en-US" dirty="0" err="1"/>
              <a:t>Deut</a:t>
            </a:r>
            <a:r>
              <a:rPr lang="en-US" dirty="0"/>
              <a:t> 4:37; Ps 16:11; Rev 7:15) while judgment and death is described as being deprived of God’s presence (e.g., Lev 22:3; Ps 51:11; </a:t>
            </a:r>
            <a:r>
              <a:rPr lang="en-US" dirty="0" err="1"/>
              <a:t>Jer</a:t>
            </a:r>
            <a:r>
              <a:rPr lang="en-US" dirty="0"/>
              <a:t> 23:29). This is the imagery behind the exile, in which God’s judgment upon Israel took the form of exile away from His presence in His holy land, just as Adam and Eve were exiled from God’s presence in Eden. A similar fate awaits those who do not trust in Christ, the one who was cast out on our behalf because of our sins so that we could live in the presence of God forever (</a:t>
            </a:r>
            <a:r>
              <a:rPr lang="en-US" dirty="0" err="1"/>
              <a:t>Heb</a:t>
            </a:r>
            <a:r>
              <a:rPr lang="en-US" dirty="0"/>
              <a:t> 13:11-14). This</a:t>
            </a:r>
            <a:r>
              <a:rPr lang="en-US" baseline="0" dirty="0"/>
              <a:t> relief was photographed at the British Museum. </a:t>
            </a:r>
            <a:r>
              <a:rPr lang="en-US" dirty="0"/>
              <a:t>See the following slides for close-ups of this relief.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tb112004309</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3661463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scene shows women and children marching off to exile in Assyria, followed by an ox</a:t>
            </a:r>
            <a:r>
              <a:rPr lang="en-US" baseline="0" dirty="0"/>
              <a:t> cart loaded with supplies and two smaller children. </a:t>
            </a:r>
            <a:r>
              <a:rPr lang="en-US" dirty="0"/>
              <a:t>This relief was photographed</a:t>
            </a:r>
            <a:r>
              <a:rPr lang="en-US" baseline="0" dirty="0"/>
              <a:t>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tb112004314</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1788209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scene depicts exiled Judeans on the road toward Assyria. The man carrying goods is followed closely by an Assyrian guard. This relief was photographed</a:t>
            </a:r>
            <a:r>
              <a:rPr lang="en-US" baseline="0" dirty="0"/>
              <a:t>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tb112004312</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42419050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Jesus spoke of the coming</a:t>
            </a:r>
            <a:r>
              <a:rPr lang="en-US" sz="1200" b="0" i="0" kern="1200" baseline="0" dirty="0">
                <a:solidFill>
                  <a:schemeClr val="tx1"/>
                </a:solidFill>
                <a:effectLst/>
                <a:latin typeface="+mn-lt"/>
                <a:ea typeface="+mn-ea"/>
                <a:cs typeface="+mn-cs"/>
              </a:rPr>
              <a:t> of the kingdom of heaven as a wedding for which we are to be always ready, even though we do not know the date. In His parable, some of the virgins who were to be waiting were not ready when the bridegroom came to call them to the wedding feast, and when they arrived, the door was shut (Matt 25:1-12). That idea parallels Paul’s warning that such persons will suffer destruction away from the presence of the Lord, illustrated here by a closed city gate. </a:t>
            </a:r>
            <a:r>
              <a:rPr lang="en-US" sz="1200" b="0" i="0" kern="1200" dirty="0">
                <a:solidFill>
                  <a:schemeClr val="tx1"/>
                </a:solidFill>
                <a:effectLst/>
                <a:latin typeface="+mn-lt"/>
                <a:ea typeface="+mn-ea"/>
                <a:cs typeface="+mn-cs"/>
              </a:rPr>
              <a:t>This American Colony</a:t>
            </a:r>
            <a:r>
              <a:rPr lang="en-US" sz="1200" b="0" i="0" kern="1200" baseline="0" dirty="0">
                <a:solidFill>
                  <a:schemeClr val="tx1"/>
                </a:solidFill>
                <a:effectLst/>
                <a:latin typeface="+mn-lt"/>
                <a:ea typeface="+mn-ea"/>
                <a:cs typeface="+mn-cs"/>
              </a:rPr>
              <a:t> photograph was taken in </a:t>
            </a:r>
            <a:r>
              <a:rPr lang="en-US" sz="1200" b="0" i="0" kern="1200" dirty="0">
                <a:solidFill>
                  <a:schemeClr val="tx1"/>
                </a:solidFill>
                <a:effectLst/>
                <a:latin typeface="+mn-lt"/>
                <a:ea typeface="+mn-ea"/>
                <a:cs typeface="+mn-cs"/>
              </a:rPr>
              <a:t>1938.</a:t>
            </a:r>
          </a:p>
          <a:p>
            <a:endParaRPr lang="en-US" sz="1200" b="0" i="0" kern="1200" dirty="0">
              <a:solidFill>
                <a:schemeClr val="tx1"/>
              </a:solidFill>
              <a:effectLst/>
              <a:latin typeface="+mn-lt"/>
              <a:ea typeface="+mn-ea"/>
              <a:cs typeface="+mn-cs"/>
            </a:endParaRPr>
          </a:p>
          <a:p>
            <a:r>
              <a:rPr lang="en-US" dirty="0"/>
              <a:t>mat17130</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41855296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sarcophagus lid depicts the so-called Judgment</a:t>
            </a:r>
            <a:r>
              <a:rPr lang="en-US" baseline="0" dirty="0"/>
              <a:t> of the Sheep and the Goats, described by Jesus in Matthew 25:31-46. Those who are God’s people are welcomed like the sheep on the left, while those who have not obeyed Him are rejected like the goats on the right. </a:t>
            </a:r>
            <a:r>
              <a:rPr lang="en-US" dirty="0"/>
              <a:t>This image comes from The Metropolitan Museum of Art and is in the public domain. Source: https://www.metmuseum.org/art/collection/search/466583</a:t>
            </a:r>
          </a:p>
          <a:p>
            <a:endParaRPr lang="en-US" dirty="0"/>
          </a:p>
          <a:p>
            <a:r>
              <a:rPr lang="en-US" dirty="0"/>
              <a:t>met466583</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69911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This view from the </a:t>
            </a:r>
            <a:r>
              <a:rPr lang="en-US" dirty="0" err="1"/>
              <a:t>Acrocorinth</a:t>
            </a:r>
            <a:r>
              <a:rPr lang="en-US" dirty="0"/>
              <a:t> shows the layout of some main features of the city as Paul would have experienced it. See the next slide for labels.</a:t>
            </a:r>
          </a:p>
          <a:p>
            <a:pPr rtl="0"/>
            <a:endParaRPr lang="en-US" dirty="0"/>
          </a:p>
          <a:p>
            <a:pPr rtl="0"/>
            <a:r>
              <a:rPr lang="en-US" dirty="0"/>
              <a:t>tb050803093</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42708352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“marvel” (Gk. </a:t>
            </a:r>
            <a:r>
              <a:rPr lang="en-US" i="1" dirty="0" err="1"/>
              <a:t>thaumazō</a:t>
            </a:r>
            <a:r>
              <a:rPr lang="en-US" dirty="0"/>
              <a:t>, </a:t>
            </a:r>
            <a:r>
              <a:rPr lang="el-GR" sz="1200" b="0" i="0" u="none" strike="noStrike" kern="1200" baseline="0" dirty="0">
                <a:solidFill>
                  <a:schemeClr val="tx1"/>
                </a:solidFill>
                <a:latin typeface="+mn-lt"/>
                <a:ea typeface="+mn-ea"/>
                <a:cs typeface="+mn-cs"/>
              </a:rPr>
              <a:t>θαυμάζω</a:t>
            </a:r>
            <a:r>
              <a:rPr lang="en-US" dirty="0"/>
              <a:t>) means to be extraordinarily impressed or even disturbed at something.</a:t>
            </a:r>
            <a:r>
              <a:rPr lang="en-US" baseline="0" dirty="0"/>
              <a:t> That seems to be the emotion captured on this bronze theater mask. This artifact was photographed at the Merida Archaeological Museum in Spain.</a:t>
            </a:r>
          </a:p>
          <a:p>
            <a:endParaRPr lang="en-US" baseline="0" dirty="0"/>
          </a:p>
          <a:p>
            <a:r>
              <a:rPr lang="en-US" dirty="0"/>
              <a:t>tb092519208</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699114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mask was photographed at the Pompeii Exhibit at the Nimes Museum in France.</a:t>
            </a:r>
          </a:p>
          <a:p>
            <a:endParaRPr lang="en-US" baseline="0" dirty="0"/>
          </a:p>
          <a:p>
            <a:r>
              <a:rPr lang="en-US" dirty="0"/>
              <a:t>tb092019572</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699114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Church of St. Demetrios in Thessaloniki is built over the location of a 4th-century church, possibly making it the location of the first church building in the city. Today the church is part of the area of Thessaloniki designated a World Heritage Site.  The church is named after a man who was martyred in the city in AD 306.</a:t>
            </a:r>
          </a:p>
          <a:p>
            <a:endParaRPr lang="en-US" dirty="0"/>
          </a:p>
          <a:p>
            <a:r>
              <a:rPr lang="en-US" dirty="0"/>
              <a:t>tb011301285</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2975625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(left) and a reproduction of it (right) show the posture of prayer that was common in Paul’s day. This statue was discovered in 1754</a:t>
            </a:r>
            <a:r>
              <a:rPr lang="en-US" baseline="0" dirty="0"/>
              <a:t> in</a:t>
            </a:r>
            <a:r>
              <a:rPr lang="en-US" dirty="0"/>
              <a:t> the northwest corner of the garden of the Villa of the Papyri at Herculaneum. The image on the left comes from </a:t>
            </a:r>
            <a:r>
              <a:rPr lang="en-US" dirty="0" err="1"/>
              <a:t>Sailko</a:t>
            </a:r>
            <a:r>
              <a:rPr lang="en-US" dirty="0"/>
              <a:t> and is licensed under CC BY SA 3.0, via Wikimedia Commons: https://commons.wikimedia.org/wiki/File:Peplophoros,_da_villa_dei_papiri,_peristilio_rettangolare.JPG. The</a:t>
            </a:r>
            <a:r>
              <a:rPr lang="en-US" baseline="0" dirty="0"/>
              <a:t> reproduction on the right was photographed at the Getty Villa in southern California. </a:t>
            </a:r>
            <a:endParaRPr lang="en-US" dirty="0"/>
          </a:p>
          <a:p>
            <a:endParaRPr lang="en-US" dirty="0"/>
          </a:p>
          <a:p>
            <a:r>
              <a:rPr lang="en-US" dirty="0"/>
              <a:t>Left: wiki11292013123211; right: tb082214110</a:t>
            </a:r>
          </a:p>
        </p:txBody>
      </p:sp>
      <p:sp>
        <p:nvSpPr>
          <p:cNvPr id="4" name="Slide Number Placeholder 3"/>
          <p:cNvSpPr>
            <a:spLocks noGrp="1"/>
          </p:cNvSpPr>
          <p:nvPr>
            <p:ph type="sldNum" sz="quarter" idx="5"/>
          </p:nvPr>
        </p:nvSpPr>
        <p:spPr/>
        <p:txBody>
          <a:bodyPr/>
          <a:lstStyle/>
          <a:p>
            <a:fld id="{4E4946A3-FD68-4E77-9DEF-1E7536A4AD96}"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1153306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 “counted worthy” (Gk. </a:t>
            </a:r>
            <a:r>
              <a:rPr lang="en-US" i="1" dirty="0" err="1"/>
              <a:t>axioō</a:t>
            </a:r>
            <a:r>
              <a:rPr lang="en-US" dirty="0"/>
              <a:t>, </a:t>
            </a:r>
            <a:r>
              <a:rPr lang="el-GR" sz="1200" b="0" i="0" u="none" strike="noStrike" kern="1200" baseline="0" dirty="0">
                <a:solidFill>
                  <a:schemeClr val="tx1"/>
                </a:solidFill>
                <a:latin typeface="+mn-lt"/>
                <a:ea typeface="+mn-ea"/>
                <a:cs typeface="+mn-cs"/>
              </a:rPr>
              <a:t>ἀξιόω</a:t>
            </a:r>
            <a:r>
              <a:rPr lang="en-US" dirty="0"/>
              <a:t>) is</a:t>
            </a:r>
            <a:r>
              <a:rPr lang="en-US" baseline="0" dirty="0"/>
              <a:t> to be considered suitable for the receipt of some thing or some position. The idea is illustrated here by a plaque that records the appointment of some Athenian citizen to the office of Proxenos, a diplomatic representative appointed by a foreign state to look after its affairs in his native city. Clearly such a person must be considered worthy of trust by those who make the appointment. </a:t>
            </a:r>
            <a:r>
              <a:rPr lang="en-US" dirty="0"/>
              <a:t>This inscription comes from Palaeopolis, an ancient city on the west coast of Andros in the Cyclades Islands, Greece. It was photographed at the British Museum.</a:t>
            </a:r>
          </a:p>
          <a:p>
            <a:endParaRPr lang="en-US" dirty="0"/>
          </a:p>
          <a:p>
            <a:r>
              <a:rPr lang="en-US" dirty="0"/>
              <a:t>tb0929197801</a:t>
            </a:r>
          </a:p>
        </p:txBody>
      </p:sp>
      <p:sp>
        <p:nvSpPr>
          <p:cNvPr id="4" name="Slide Number Placeholder 3"/>
          <p:cNvSpPr>
            <a:spLocks noGrp="1"/>
          </p:cNvSpPr>
          <p:nvPr>
            <p:ph type="sldNum" sz="quarter" idx="5"/>
          </p:nvPr>
        </p:nvSpPr>
        <p:spPr/>
        <p:txBody>
          <a:bodyPr/>
          <a:lstStyle/>
          <a:p>
            <a:fld id="{4E4946A3-FD68-4E77-9DEF-1E7536A4AD96}"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21153306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“fulfill” (Gk. </a:t>
            </a:r>
            <a:r>
              <a:rPr lang="en-US" i="1" dirty="0" err="1"/>
              <a:t>plēroō</a:t>
            </a:r>
            <a:r>
              <a:rPr lang="en-US" dirty="0"/>
              <a:t>, </a:t>
            </a:r>
            <a:r>
              <a:rPr lang="el-GR" sz="1200" b="0" i="0" u="none" strike="noStrike" kern="1200" baseline="0" dirty="0">
                <a:solidFill>
                  <a:schemeClr val="tx1"/>
                </a:solidFill>
                <a:latin typeface="+mn-lt"/>
                <a:ea typeface="+mn-ea"/>
                <a:cs typeface="+mn-cs"/>
              </a:rPr>
              <a:t>πληρόω</a:t>
            </a:r>
            <a:r>
              <a:rPr lang="en-US" dirty="0"/>
              <a:t>) means to fill up or make full,</a:t>
            </a:r>
            <a:r>
              <a:rPr lang="en-US" baseline="0" dirty="0"/>
              <a:t> illustrated here by a depiction of a Greek man refilling a wine amphora. </a:t>
            </a:r>
            <a:r>
              <a:rPr lang="en-US" dirty="0"/>
              <a:t>This south Italian red-figure deep bowl was photographed at the Metropolitan Museum of Art in New York City.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adr1711139192</a:t>
            </a:r>
          </a:p>
        </p:txBody>
      </p:sp>
      <p:sp>
        <p:nvSpPr>
          <p:cNvPr id="4" name="Slide Number Placeholder 3"/>
          <p:cNvSpPr>
            <a:spLocks noGrp="1"/>
          </p:cNvSpPr>
          <p:nvPr>
            <p:ph type="sldNum" sz="quarter" idx="5"/>
          </p:nvPr>
        </p:nvSpPr>
        <p:spPr/>
        <p:txBody>
          <a:bodyPr/>
          <a:lstStyle/>
          <a:p>
            <a:fld id="{4E4946A3-FD68-4E77-9DEF-1E7536A4AD96}"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211533061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rather humorous fresco depicts an acrobatic satyr filling</a:t>
            </a:r>
            <a:r>
              <a:rPr lang="en-US" baseline="0" dirty="0"/>
              <a:t> a drinking cup (</a:t>
            </a:r>
            <a:r>
              <a:rPr lang="en-US" i="1" baseline="0" dirty="0"/>
              <a:t>kantharos</a:t>
            </a:r>
            <a:r>
              <a:rPr lang="en-US" baseline="0" dirty="0"/>
              <a:t>) from a rhyton. The stream of liquid passes over his head as he maximizes the distance between the two. This fresco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tb0515170248</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Grapes</a:t>
            </a:r>
            <a:r>
              <a:rPr lang="en-US" baseline="0" dirty="0"/>
              <a:t> were a very popular fruit in Paul’s day, appearing regularly in artistic works of all sorts (frescos, sculpture, mosaics, etc.)</a:t>
            </a:r>
            <a:r>
              <a:rPr lang="en-US" dirty="0"/>
              <a:t>. They were also</a:t>
            </a:r>
            <a:r>
              <a:rPr lang="en-US" baseline="0" dirty="0"/>
              <a:t> viewed as a sign of abundance and blessing in Jewish culture (e.g., 1 Kgs 4:25; cf. Isa 24:7). This photo of an armful of fresh grapes illustrates the fulfilled desire for goodness.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tb092506892</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Elsewhere, James describes the nature of </a:t>
            </a:r>
            <a:r>
              <a:rPr lang="en-US" baseline="0" dirty="0"/>
              <a:t>the work of faith (“pure and undefiled religion”) as helping widows and orphans in their distress, illustrated here by a woman giving assistance to a poor family. </a:t>
            </a:r>
            <a:r>
              <a:rPr lang="en-US" dirty="0"/>
              <a:t>This American Colony photograph was taken on October 22, 1938.</a:t>
            </a:r>
          </a:p>
          <a:p>
            <a:endParaRPr lang="en-US" dirty="0"/>
          </a:p>
          <a:p>
            <a:r>
              <a:rPr lang="en-US" dirty="0"/>
              <a:t>mat18872</a:t>
            </a:r>
          </a:p>
        </p:txBody>
      </p:sp>
    </p:spTree>
    <p:extLst>
      <p:ext uri="{BB962C8B-B14F-4D97-AF65-F5344CB8AC3E}">
        <p14:creationId xmlns:p14="http://schemas.microsoft.com/office/powerpoint/2010/main" val="34582629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name “Jesus” (Gk. </a:t>
            </a:r>
            <a:r>
              <a:rPr lang="en-US" i="1" dirty="0" err="1"/>
              <a:t>Iēsous</a:t>
            </a:r>
            <a:r>
              <a:rPr lang="en-US" dirty="0"/>
              <a:t>, </a:t>
            </a:r>
            <a:r>
              <a:rPr lang="el-GR" sz="1200" b="0" i="0" u="none" strike="noStrike" kern="1200" baseline="0" dirty="0">
                <a:latin typeface="+mn-lt"/>
                <a:ea typeface="+mn-ea"/>
                <a:cs typeface="+mn-cs"/>
              </a:rPr>
              <a:t>Ἰησοῦς</a:t>
            </a:r>
            <a:r>
              <a:rPr lang="en-US" dirty="0"/>
              <a:t>) is the Greek form of the Hebrew name “Joshua” (Heb. </a:t>
            </a:r>
            <a:r>
              <a:rPr lang="en-US" dirty="0" err="1"/>
              <a:t>Yehōshua</a:t>
            </a:r>
            <a:r>
              <a:rPr lang="en-US" dirty="0"/>
              <a:t>, </a:t>
            </a:r>
            <a:r>
              <a:rPr lang="he-IL" sz="1200" b="0" i="0" u="none" strike="noStrike" kern="1200" baseline="0" dirty="0">
                <a:latin typeface="+mn-lt"/>
                <a:ea typeface="+mn-ea"/>
                <a:cs typeface="+mn-cs"/>
              </a:rPr>
              <a:t>יְהוֹשׁוּעַ</a:t>
            </a:r>
            <a:r>
              <a:rPr lang="en-US" dirty="0"/>
              <a:t>), which means “Yahweh is salvation.” The name was relatively common in the 1st century in Jewish</a:t>
            </a:r>
            <a:r>
              <a:rPr lang="en-US" baseline="0" dirty="0"/>
              <a:t> communities. The Aramaic ossuary inscription shown here includes the name “Joshua/Jesus.” It reads, “James, son of Joseph, brother of Jesus” (</a:t>
            </a:r>
            <a:r>
              <a:rPr lang="he-IL" baseline="0" dirty="0"/>
              <a:t>יעכוב בר יוסף אחוי ישׁוע</a:t>
            </a:r>
            <a:r>
              <a:rPr lang="en-US" baseline="0" dirty="0"/>
              <a:t>). The next slide includes a highlight for the name.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2003,</a:t>
            </a:r>
            <a:r>
              <a:rPr lang="en-US" baseline="0" dirty="0"/>
              <a:t> the Israel Antiquities Authority argued that this inscription was a forgery and took the owner, </a:t>
            </a:r>
            <a:r>
              <a:rPr lang="en-US" baseline="0" dirty="0" err="1"/>
              <a:t>Oded</a:t>
            </a:r>
            <a:r>
              <a:rPr lang="en-US" baseline="0" dirty="0"/>
              <a:t> Golan, to court. After a seven-year trial, Golan was acquitted of all forgery charges, although the judge in the case did not rule on the authenticity of the ossuary. Archaeologists, epigraphers, and other specialists are still divided regarding the authenticity of the inscription. Two studies of the patina have shown that it is consistent across the face of the letters and the rest of the surface, indicating the inscription is authentic (</a:t>
            </a:r>
            <a:r>
              <a:rPr lang="en-US" baseline="0" dirty="0" err="1"/>
              <a:t>Fruen</a:t>
            </a:r>
            <a:r>
              <a:rPr lang="en-US" baseline="0" dirty="0"/>
              <a:t> 2006: 10; Rosenfeld, et al. 2014). </a:t>
            </a:r>
            <a:r>
              <a:rPr lang="en-US" dirty="0"/>
              <a:t>This image comes from Paradiso and is in</a:t>
            </a:r>
            <a:r>
              <a:rPr lang="en-US" baseline="0" dirty="0"/>
              <a:t> the</a:t>
            </a:r>
            <a:r>
              <a:rPr lang="en-US" dirty="0"/>
              <a:t> public domain, via Wikimedia Commons, https://commons.wikimedia.org/wiki/File:JamesOssuaryInscription-1-.jpg.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err="1"/>
              <a:t>Fruen</a:t>
            </a:r>
            <a:r>
              <a:rPr lang="en-US" i="0" dirty="0"/>
              <a:t>, Lois.</a:t>
            </a:r>
          </a:p>
          <a:p>
            <a:pPr marL="685800" lvl="0" indent="-457200">
              <a:tabLst>
                <a:tab pos="685800" algn="l"/>
              </a:tabLst>
              <a:defRPr/>
            </a:pPr>
            <a:r>
              <a:rPr lang="en-US" i="0" dirty="0"/>
              <a:t>2006	Real or Fake? The James Ossuary Case. </a:t>
            </a:r>
            <a:r>
              <a:rPr lang="en-US" b="0" i="1" dirty="0" err="1"/>
              <a:t>ChemMatters</a:t>
            </a:r>
            <a:r>
              <a:rPr lang="en-US" i="0" dirty="0"/>
              <a:t> 24: 8–10. PDF accessible online: </a:t>
            </a:r>
            <a:r>
              <a:rPr lang="en-US" dirty="0">
                <a:hlinkClick r:id="rId3">
                  <a:extLst>
                    <a:ext uri="{A12FA001-AC4F-418D-AE19-62706E023703}">
                      <ahyp:hlinkClr xmlns:ahyp="http://schemas.microsoft.com/office/drawing/2018/hyperlinkcolor" val="tx"/>
                    </a:ext>
                  </a:extLst>
                </a:hlinkClick>
              </a:rPr>
              <a:t>https://www.acs.org/content/dam/acsorg/education/resources/highschool/chemmatters/articlesbytopic/atomictheory/chemmatters-feb2006-ossuary.pdf</a:t>
            </a: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Rosenfeld, </a:t>
            </a:r>
            <a:r>
              <a:rPr lang="en-US" i="0" dirty="0" err="1"/>
              <a:t>Amnon</a:t>
            </a:r>
            <a:r>
              <a:rPr lang="en-US" dirty="0"/>
              <a:t>;</a:t>
            </a:r>
            <a:r>
              <a:rPr lang="en-US" i="0" dirty="0"/>
              <a:t> Feldman, Howard R., and </a:t>
            </a:r>
            <a:r>
              <a:rPr lang="en-US" i="0" dirty="0" err="1"/>
              <a:t>Krumbein</a:t>
            </a:r>
            <a:r>
              <a:rPr lang="en-US" dirty="0"/>
              <a:t>, Wolfgang.</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2014	</a:t>
            </a:r>
            <a:r>
              <a:rPr lang="en-US" i="0" dirty="0"/>
              <a:t>The Authenticity of the James Ossuary. </a:t>
            </a:r>
            <a:r>
              <a:rPr lang="en-US" i="1" dirty="0"/>
              <a:t>Open Journal of Geology </a:t>
            </a:r>
            <a:r>
              <a:rPr lang="en-US" dirty="0"/>
              <a:t>4: 69–78. PDF accessible online: </a:t>
            </a:r>
            <a:r>
              <a:rPr lang="en-US" dirty="0">
                <a:hlinkClick r:id="rId4">
                  <a:extLst>
                    <a:ext uri="{A12FA001-AC4F-418D-AE19-62706E023703}">
                      <ahyp:hlinkClr xmlns:ahyp="http://schemas.microsoft.com/office/drawing/2018/hyperlinkcolor" val="tx"/>
                    </a:ext>
                  </a:extLst>
                </a:hlinkClick>
              </a:rPr>
              <a:t>https://file.scirp.org/pdf/OJG_2014031213484587.pdf</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dirty="0"/>
              <a:t>wiki0105200523171885</a:t>
            </a:r>
          </a:p>
        </p:txBody>
      </p:sp>
    </p:spTree>
    <p:extLst>
      <p:ext uri="{BB962C8B-B14F-4D97-AF65-F5344CB8AC3E}">
        <p14:creationId xmlns:p14="http://schemas.microsoft.com/office/powerpoint/2010/main" val="604727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This view from the </a:t>
            </a:r>
            <a:r>
              <a:rPr lang="en-US" dirty="0" err="1"/>
              <a:t>Acrocorinth</a:t>
            </a:r>
            <a:r>
              <a:rPr lang="en-US" dirty="0"/>
              <a:t> shows the layout of some main features of the city as Paul would have experienced it.</a:t>
            </a:r>
          </a:p>
          <a:p>
            <a:pPr rtl="0"/>
            <a:endParaRPr lang="en-US" dirty="0"/>
          </a:p>
          <a:p>
            <a:pPr rtl="0"/>
            <a:r>
              <a:rPr lang="en-US" dirty="0"/>
              <a:t>tb050803093</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5795130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name “Jesus” (Gk. </a:t>
            </a:r>
            <a:r>
              <a:rPr lang="en-US" i="1" dirty="0" err="1"/>
              <a:t>Iēsous</a:t>
            </a:r>
            <a:r>
              <a:rPr lang="en-US" dirty="0"/>
              <a:t>, </a:t>
            </a:r>
            <a:r>
              <a:rPr lang="el-GR" sz="1200" b="0" i="0" u="none" strike="noStrike" kern="1200" baseline="0" dirty="0">
                <a:latin typeface="+mn-lt"/>
                <a:ea typeface="+mn-ea"/>
                <a:cs typeface="+mn-cs"/>
              </a:rPr>
              <a:t>Ἰησοῦς</a:t>
            </a:r>
            <a:r>
              <a:rPr lang="en-US" dirty="0"/>
              <a:t>) is the Greek form of the Hebrew name “Joshua” (Heb. </a:t>
            </a:r>
            <a:r>
              <a:rPr lang="en-US" dirty="0" err="1"/>
              <a:t>Yehōshua</a:t>
            </a:r>
            <a:r>
              <a:rPr lang="en-US" dirty="0"/>
              <a:t>, </a:t>
            </a:r>
            <a:r>
              <a:rPr lang="he-IL" sz="1200" b="0" i="0" u="none" strike="noStrike" kern="1200" baseline="0" dirty="0">
                <a:latin typeface="+mn-lt"/>
                <a:ea typeface="+mn-ea"/>
                <a:cs typeface="+mn-cs"/>
              </a:rPr>
              <a:t>יְהוֹשׁוּעַ</a:t>
            </a:r>
            <a:r>
              <a:rPr lang="en-US" dirty="0"/>
              <a:t>), which means “Yahweh is salvation.” The name was relatively common in the 1st century in Jewish</a:t>
            </a:r>
            <a:r>
              <a:rPr lang="en-US" baseline="0" dirty="0"/>
              <a:t> communities. The Aramaic ossuary inscription shown here includes the name “Joshua/Jesus.” It reads, “James, son of Joseph, brother of Jesus” (</a:t>
            </a:r>
            <a:r>
              <a:rPr lang="he-IL" baseline="0" dirty="0"/>
              <a:t>יעכוב בר יוסף אחוי ישׁוע</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lvl="0">
              <a:defRPr/>
            </a:pPr>
            <a:r>
              <a:rPr lang="en-US" dirty="0"/>
              <a:t>In 2003, the Israel Antiquities Authority argued that this inscription was a forgery and took the owner, </a:t>
            </a:r>
            <a:r>
              <a:rPr lang="en-US" dirty="0" err="1"/>
              <a:t>Oded</a:t>
            </a:r>
            <a:r>
              <a:rPr lang="en-US" dirty="0"/>
              <a:t> Golan, to court. After a seven-year trial, Golan was acquitted of all forgery charges, although the judge in the case did not rule on the authenticity of the ossuary. Archaeologists, epigraphers, and other specialists are still divided regarding the authenticity of the inscription. Two studies of the patina have shown that it is consistent across the face of the letters and the rest of the surface, indicating the inscription is authentic (</a:t>
            </a:r>
            <a:r>
              <a:rPr lang="en-US" dirty="0" err="1"/>
              <a:t>Fruen</a:t>
            </a:r>
            <a:r>
              <a:rPr lang="en-US" dirty="0"/>
              <a:t> 2006: 10; Rosenfeld, et al. 2014). This image comes from Paradiso and is in the public domain, via Wikimedia Commons, https://commons.wikimedia.org/wiki/File:JamesOssuaryInscription-1-.jpg.</a:t>
            </a:r>
          </a:p>
          <a:p>
            <a:pPr lvl="0">
              <a:defRPr/>
            </a:pPr>
            <a:endParaRPr lang="en-US" dirty="0"/>
          </a:p>
          <a:p>
            <a:pPr lvl="0">
              <a:defRPr/>
            </a:pPr>
            <a:r>
              <a:rPr lang="en-US" b="1" dirty="0"/>
              <a:t>References:</a:t>
            </a:r>
          </a:p>
          <a:p>
            <a:pPr lvl="0">
              <a:defRPr/>
            </a:pPr>
            <a:r>
              <a:rPr lang="en-US" dirty="0" err="1"/>
              <a:t>Fruen</a:t>
            </a:r>
            <a:r>
              <a:rPr lang="en-US" dirty="0"/>
              <a:t>, Lois.</a:t>
            </a:r>
          </a:p>
          <a:p>
            <a:pPr marL="685800" lvl="0" indent="-457200">
              <a:tabLst>
                <a:tab pos="685800" algn="l"/>
              </a:tabLst>
              <a:defRPr/>
            </a:pPr>
            <a:r>
              <a:rPr lang="en-US" dirty="0"/>
              <a:t>2006	Real or Fake? The James Ossuary Case. </a:t>
            </a:r>
            <a:r>
              <a:rPr lang="en-US" i="1" dirty="0" err="1"/>
              <a:t>ChemMatters</a:t>
            </a:r>
            <a:r>
              <a:rPr lang="en-US" dirty="0"/>
              <a:t> 24: 8–10. PDF accessible online: </a:t>
            </a:r>
            <a:r>
              <a:rPr lang="en-US" dirty="0">
                <a:hlinkClick r:id="rId3">
                  <a:extLst>
                    <a:ext uri="{A12FA001-AC4F-418D-AE19-62706E023703}">
                      <ahyp:hlinkClr xmlns:ahyp="http://schemas.microsoft.com/office/drawing/2018/hyperlinkcolor" val="tx"/>
                    </a:ext>
                  </a:extLst>
                </a:hlinkClick>
              </a:rPr>
              <a:t>https://www.acs.org/content/dam/acsorg/education/resources/highschool/chemmatters/articlesbytopic/atomictheory/chemmatters-feb2006-ossuary.pdf</a:t>
            </a:r>
            <a:endParaRPr lang="en-US" dirty="0"/>
          </a:p>
          <a:p>
            <a:pPr lvl="0">
              <a:defRPr/>
            </a:pPr>
            <a:r>
              <a:rPr lang="en-US" dirty="0"/>
              <a:t>Rosenfeld, </a:t>
            </a:r>
            <a:r>
              <a:rPr lang="en-US" dirty="0" err="1"/>
              <a:t>Amnon</a:t>
            </a:r>
            <a:r>
              <a:rPr lang="en-US" dirty="0"/>
              <a:t>; Feldman, Howard R., and </a:t>
            </a:r>
            <a:r>
              <a:rPr lang="en-US" dirty="0" err="1"/>
              <a:t>Krumbein</a:t>
            </a:r>
            <a:r>
              <a:rPr lang="en-US" dirty="0"/>
              <a:t>, Wolfgang.</a:t>
            </a:r>
          </a:p>
          <a:p>
            <a:pPr marL="685800" lvl="0" indent="-457200">
              <a:tabLst>
                <a:tab pos="685800" algn="l"/>
              </a:tabLst>
              <a:defRPr/>
            </a:pPr>
            <a:r>
              <a:rPr lang="en-US" dirty="0"/>
              <a:t>2014	The Authenticity of the James Ossuary. </a:t>
            </a:r>
            <a:r>
              <a:rPr lang="en-US" i="1" dirty="0"/>
              <a:t>Open Journal of Geology </a:t>
            </a:r>
            <a:r>
              <a:rPr lang="en-US" dirty="0"/>
              <a:t>4: 69–78. PDF accessible online: </a:t>
            </a:r>
            <a:r>
              <a:rPr lang="en-US" dirty="0">
                <a:hlinkClick r:id="rId4">
                  <a:extLst>
                    <a:ext uri="{A12FA001-AC4F-418D-AE19-62706E023703}">
                      <ahyp:hlinkClr xmlns:ahyp="http://schemas.microsoft.com/office/drawing/2018/hyperlinkcolor" val="tx"/>
                    </a:ext>
                  </a:extLst>
                </a:hlinkClick>
              </a:rPr>
              <a:t>https://file.scirp.org/pdf/OJG_2014031213484587.pdf</a:t>
            </a:r>
            <a:r>
              <a:rPr lang="en-US" dirty="0"/>
              <a:t> </a:t>
            </a:r>
          </a:p>
          <a:p>
            <a:pPr lvl="0">
              <a:defRPr/>
            </a:pPr>
            <a:endParaRPr lang="en-US" dirty="0"/>
          </a:p>
          <a:p>
            <a:pPr>
              <a:defRPr/>
            </a:pPr>
            <a:r>
              <a:rPr lang="en-US" dirty="0"/>
              <a:t>wiki0105200523171885</a:t>
            </a:r>
          </a:p>
        </p:txBody>
      </p:sp>
    </p:spTree>
    <p:extLst>
      <p:ext uri="{BB962C8B-B14F-4D97-AF65-F5344CB8AC3E}">
        <p14:creationId xmlns:p14="http://schemas.microsoft.com/office/powerpoint/2010/main" val="6047272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“glorify” (Gk. </a:t>
            </a:r>
            <a:r>
              <a:rPr lang="en-US" i="1" baseline="0" dirty="0" err="1"/>
              <a:t>endoxazomai</a:t>
            </a:r>
            <a:r>
              <a:rPr lang="en-US" baseline="0" dirty="0"/>
              <a:t>, </a:t>
            </a:r>
            <a:r>
              <a:rPr lang="el-GR" sz="1200" b="0" i="0" u="none" strike="noStrike" kern="1200" baseline="0" dirty="0">
                <a:solidFill>
                  <a:schemeClr val="tx1"/>
                </a:solidFill>
                <a:latin typeface="+mn-lt"/>
                <a:ea typeface="+mn-ea"/>
                <a:cs typeface="+mn-cs"/>
              </a:rPr>
              <a:t>ἐνδοξάζομαι</a:t>
            </a:r>
            <a:r>
              <a:rPr lang="en-US" baseline="0" dirty="0"/>
              <a:t>) means to hold someone in high esteem, similar to honoring them. This relief shows a way in which the Romans would honor their gods, by parading a statue of them (in this case the god Dionysus) through the streets as part of a procession. Of course, the true God does not need to be taken anywhere, since He is not made of stone or wood like the gods made by men (cf. </a:t>
            </a:r>
            <a:r>
              <a:rPr lang="en-US" baseline="0" dirty="0" err="1"/>
              <a:t>Jer</a:t>
            </a:r>
            <a:r>
              <a:rPr lang="en-US" baseline="0" dirty="0"/>
              <a:t> 10:5). Nonetheless, this relief illustrates the human instinct to glorify the divine. This relief was photographed at the Getty Villa in southern California.</a:t>
            </a:r>
            <a:endParaRPr lang="en-US" dirty="0"/>
          </a:p>
          <a:p>
            <a:endParaRPr lang="en-US" dirty="0"/>
          </a:p>
          <a:p>
            <a:r>
              <a:rPr lang="en-US" dirty="0"/>
              <a:t>tb100919729</a:t>
            </a:r>
          </a:p>
        </p:txBody>
      </p:sp>
      <p:sp>
        <p:nvSpPr>
          <p:cNvPr id="4" name="Slide Number Placeholder 3"/>
          <p:cNvSpPr>
            <a:spLocks noGrp="1"/>
          </p:cNvSpPr>
          <p:nvPr>
            <p:ph type="sldNum" sz="quarter" idx="5"/>
          </p:nvPr>
        </p:nvSpPr>
        <p:spPr/>
        <p:txBody>
          <a:bodyPr/>
          <a:lstStyle/>
          <a:p>
            <a:fld id="{4E4946A3-FD68-4E77-9DEF-1E7536A4AD96}"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2115330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mosaic from the Octagonal</a:t>
            </a:r>
            <a:r>
              <a:rPr lang="en-US" baseline="0" dirty="0"/>
              <a:t> Basilica at Philippi is fragmentary, but it preserves the name of Paul (Gk. </a:t>
            </a:r>
            <a:r>
              <a:rPr lang="en-US" i="1" baseline="0" dirty="0" err="1"/>
              <a:t>paulo</a:t>
            </a:r>
            <a:r>
              <a:rPr lang="en-US" i="1" baseline="0" dirty="0"/>
              <a:t>[s]</a:t>
            </a:r>
            <a:r>
              <a:rPr lang="en-US" baseline="0" dirty="0"/>
              <a:t>, </a:t>
            </a:r>
            <a:r>
              <a:rPr lang="el-GR" baseline="0" dirty="0"/>
              <a:t>ΠΑΥΛΟ</a:t>
            </a:r>
            <a:r>
              <a:rPr lang="en-US" baseline="0" dirty="0"/>
              <a:t>[</a:t>
            </a:r>
            <a:r>
              <a:rPr lang="el-GR" baseline="0" dirty="0"/>
              <a:t>Σ</a:t>
            </a:r>
            <a:r>
              <a:rPr lang="en-US" baseline="0" dirty="0"/>
              <a:t>]). Paul had visited Philippi before travelling to Thessalonica (Acts 16:12–17:1). The two cities were about 90 miles (145 km) apart. </a:t>
            </a:r>
            <a:r>
              <a:rPr lang="en-US" dirty="0"/>
              <a:t>This image comes from Berthold Werner and is licensed under CC BY-SA 3.0, via Wikimedia Commons: https://commons.wikimedia.org/wiki/File:Archaeological_site_of_Philippi_BW_2017-10-05_12-54-40.jpg.</a:t>
            </a:r>
          </a:p>
          <a:p>
            <a:endParaRPr lang="en-US" dirty="0"/>
          </a:p>
          <a:p>
            <a:r>
              <a:rPr lang="en-US" dirty="0"/>
              <a:t>wiki10052017125440</a:t>
            </a:r>
          </a:p>
        </p:txBody>
      </p:sp>
      <p:sp>
        <p:nvSpPr>
          <p:cNvPr id="4" name="Slide Number Placeholder 3"/>
          <p:cNvSpPr>
            <a:spLocks noGrp="1"/>
          </p:cNvSpPr>
          <p:nvPr>
            <p:ph type="sldNum" sz="quarter" idx="5"/>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1256673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one of the earliest known depictions of Paul. This fresco</a:t>
            </a:r>
            <a:r>
              <a:rPr lang="en-US" baseline="0" dirty="0"/>
              <a:t> of the Apostle Paul comes from a cave known as the</a:t>
            </a:r>
            <a:r>
              <a:rPr lang="en-US" dirty="0"/>
              <a:t> Grotto of Saint Paul, located in the foothills on the southern side of ancient Ephesus. It depicts the apostle with upraised hand,</a:t>
            </a:r>
            <a:r>
              <a:rPr lang="en-US" baseline="0" dirty="0"/>
              <a:t> two fingers extended. This gesture indicates that he is </a:t>
            </a:r>
            <a:r>
              <a:rPr lang="en-US" dirty="0"/>
              <a:t>teaching. His name is inscribed</a:t>
            </a:r>
            <a:r>
              <a:rPr lang="en-US" baseline="0" dirty="0"/>
              <a:t> beside him, “Paul” (Gk.</a:t>
            </a:r>
            <a:r>
              <a:rPr lang="el-GR" baseline="0" dirty="0"/>
              <a:t> ΠΑΥΛΟΣ</a:t>
            </a:r>
            <a:r>
              <a:rPr lang="en-US" baseline="0" dirty="0"/>
              <a:t>).</a:t>
            </a:r>
          </a:p>
          <a:p>
            <a:endParaRPr lang="en-US" dirty="0"/>
          </a:p>
          <a:p>
            <a:r>
              <a:rPr lang="en-US" dirty="0"/>
              <a:t>tb010317169</a:t>
            </a:r>
          </a:p>
        </p:txBody>
      </p:sp>
      <p:sp>
        <p:nvSpPr>
          <p:cNvPr id="4" name="Slide Number Placeholder 3"/>
          <p:cNvSpPr>
            <a:spLocks noGrp="1"/>
          </p:cNvSpPr>
          <p:nvPr>
            <p:ph type="sldNum" sz="quarter" idx="5"/>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256673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2687356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7/30/2021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6.jpg"/></Relationships>
</file>

<file path=ppt/slides/_rels/slide3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microsoft.com/office/2007/relationships/hdphoto" Target="../media/hdphoto3.wdp"/></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6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microsoft.com/office/2007/relationships/hdphoto" Target="../media/hdphoto4.wdp"/></Relationships>
</file>

<file path=ppt/slides/_rels/slide6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48B0CD-B400-4A99-9CD2-AE055E323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Thessalonians 1</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22777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arge stone statue in front of a brick wall&#10;&#10;Description automatically generated">
            <a:extLst>
              <a:ext uri="{FF2B5EF4-FFF2-40B4-BE49-F238E27FC236}">
                <a16:creationId xmlns:a16="http://schemas.microsoft.com/office/drawing/2014/main" id="{ACE62F37-CCA4-44D5-BA84-A768DB293A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
            <a:ext cx="9144000" cy="6775704"/>
          </a:xfrm>
          <a:prstGeom prst="rect">
            <a:avLst/>
          </a:prstGeom>
        </p:spPr>
      </p:pic>
      <p:sp>
        <p:nvSpPr>
          <p:cNvPr id="2" name="Text Placeholder 1"/>
          <p:cNvSpPr>
            <a:spLocks noGrp="1"/>
          </p:cNvSpPr>
          <p:nvPr>
            <p:ph type="body" sz="quarter" idx="10"/>
          </p:nvPr>
        </p:nvSpPr>
        <p:spPr/>
        <p:txBody>
          <a:bodyPr/>
          <a:lstStyle/>
          <a:p>
            <a:r>
              <a:rPr lang="en-US" dirty="0"/>
              <a:t>Relief dedicated to the Roman god Silvanus, early 2nd century AD</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3644446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arge stone statue in front of a brick wall&#10;&#10;Description automatically generated">
            <a:extLst>
              <a:ext uri="{FF2B5EF4-FFF2-40B4-BE49-F238E27FC236}">
                <a16:creationId xmlns:a16="http://schemas.microsoft.com/office/drawing/2014/main" id="{BAC827BF-58DA-41F8-8EA8-DE26D66BF9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
            <a:ext cx="9144000" cy="6775704"/>
          </a:xfrm>
          <a:prstGeom prst="rect">
            <a:avLst/>
          </a:prstGeom>
        </p:spPr>
      </p:pic>
      <p:sp>
        <p:nvSpPr>
          <p:cNvPr id="2" name="Text Placeholder 1"/>
          <p:cNvSpPr>
            <a:spLocks noGrp="1"/>
          </p:cNvSpPr>
          <p:nvPr>
            <p:ph type="body" sz="quarter" idx="10"/>
          </p:nvPr>
        </p:nvSpPr>
        <p:spPr/>
        <p:txBody>
          <a:bodyPr/>
          <a:lstStyle/>
          <a:p>
            <a:r>
              <a:rPr lang="en-US" dirty="0"/>
              <a:t>Relief dedicated to the Roman god Silvanus, early 2nd century AD</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
        <p:nvSpPr>
          <p:cNvPr id="3" name="Freeform 2"/>
          <p:cNvSpPr/>
          <p:nvPr/>
        </p:nvSpPr>
        <p:spPr>
          <a:xfrm>
            <a:off x="2781300" y="852114"/>
            <a:ext cx="3086100" cy="692480"/>
          </a:xfrm>
          <a:custGeom>
            <a:avLst/>
            <a:gdLst>
              <a:gd name="connsiteX0" fmla="*/ 0 w 3101340"/>
              <a:gd name="connsiteY0" fmla="*/ 655320 h 685800"/>
              <a:gd name="connsiteX1" fmla="*/ 1043940 w 3101340"/>
              <a:gd name="connsiteY1" fmla="*/ 662940 h 685800"/>
              <a:gd name="connsiteX2" fmla="*/ 1889760 w 3101340"/>
              <a:gd name="connsiteY2" fmla="*/ 624840 h 685800"/>
              <a:gd name="connsiteX3" fmla="*/ 3101340 w 3101340"/>
              <a:gd name="connsiteY3" fmla="*/ 685800 h 685800"/>
              <a:gd name="connsiteX4" fmla="*/ 3078480 w 3101340"/>
              <a:gd name="connsiteY4" fmla="*/ 99060 h 685800"/>
              <a:gd name="connsiteX5" fmla="*/ 2110740 w 3101340"/>
              <a:gd name="connsiteY5" fmla="*/ 0 h 685800"/>
              <a:gd name="connsiteX6" fmla="*/ 807720 w 3101340"/>
              <a:gd name="connsiteY6" fmla="*/ 45720 h 685800"/>
              <a:gd name="connsiteX7" fmla="*/ 68580 w 3101340"/>
              <a:gd name="connsiteY7" fmla="*/ 99060 h 685800"/>
              <a:gd name="connsiteX8" fmla="*/ 0 w 3101340"/>
              <a:gd name="connsiteY8" fmla="*/ 655320 h 685800"/>
              <a:gd name="connsiteX0" fmla="*/ 0 w 3101340"/>
              <a:gd name="connsiteY0" fmla="*/ 655320 h 713925"/>
              <a:gd name="connsiteX1" fmla="*/ 1043940 w 3101340"/>
              <a:gd name="connsiteY1" fmla="*/ 662940 h 713925"/>
              <a:gd name="connsiteX2" fmla="*/ 1889760 w 3101340"/>
              <a:gd name="connsiteY2" fmla="*/ 624840 h 713925"/>
              <a:gd name="connsiteX3" fmla="*/ 3101340 w 3101340"/>
              <a:gd name="connsiteY3" fmla="*/ 685800 h 713925"/>
              <a:gd name="connsiteX4" fmla="*/ 3078480 w 3101340"/>
              <a:gd name="connsiteY4" fmla="*/ 99060 h 713925"/>
              <a:gd name="connsiteX5" fmla="*/ 2110740 w 3101340"/>
              <a:gd name="connsiteY5" fmla="*/ 0 h 713925"/>
              <a:gd name="connsiteX6" fmla="*/ 807720 w 3101340"/>
              <a:gd name="connsiteY6" fmla="*/ 45720 h 713925"/>
              <a:gd name="connsiteX7" fmla="*/ 68580 w 3101340"/>
              <a:gd name="connsiteY7" fmla="*/ 99060 h 713925"/>
              <a:gd name="connsiteX8" fmla="*/ 0 w 3101340"/>
              <a:gd name="connsiteY8" fmla="*/ 655320 h 713925"/>
              <a:gd name="connsiteX0" fmla="*/ 0 w 3101340"/>
              <a:gd name="connsiteY0" fmla="*/ 655320 h 685800"/>
              <a:gd name="connsiteX1" fmla="*/ 1043940 w 3101340"/>
              <a:gd name="connsiteY1" fmla="*/ 662940 h 685800"/>
              <a:gd name="connsiteX2" fmla="*/ 1889760 w 3101340"/>
              <a:gd name="connsiteY2" fmla="*/ 624840 h 685800"/>
              <a:gd name="connsiteX3" fmla="*/ 3101340 w 3101340"/>
              <a:gd name="connsiteY3" fmla="*/ 685800 h 685800"/>
              <a:gd name="connsiteX4" fmla="*/ 3078480 w 3101340"/>
              <a:gd name="connsiteY4" fmla="*/ 99060 h 685800"/>
              <a:gd name="connsiteX5" fmla="*/ 2110740 w 3101340"/>
              <a:gd name="connsiteY5" fmla="*/ 0 h 685800"/>
              <a:gd name="connsiteX6" fmla="*/ 807720 w 3101340"/>
              <a:gd name="connsiteY6" fmla="*/ 45720 h 685800"/>
              <a:gd name="connsiteX7" fmla="*/ 68580 w 3101340"/>
              <a:gd name="connsiteY7" fmla="*/ 99060 h 685800"/>
              <a:gd name="connsiteX8" fmla="*/ 0 w 3101340"/>
              <a:gd name="connsiteY8" fmla="*/ 655320 h 685800"/>
              <a:gd name="connsiteX0" fmla="*/ 0 w 3101340"/>
              <a:gd name="connsiteY0" fmla="*/ 655320 h 700410"/>
              <a:gd name="connsiteX1" fmla="*/ 1043940 w 3101340"/>
              <a:gd name="connsiteY1" fmla="*/ 662940 h 700410"/>
              <a:gd name="connsiteX2" fmla="*/ 1889760 w 3101340"/>
              <a:gd name="connsiteY2" fmla="*/ 624840 h 700410"/>
              <a:gd name="connsiteX3" fmla="*/ 3101340 w 3101340"/>
              <a:gd name="connsiteY3" fmla="*/ 685800 h 700410"/>
              <a:gd name="connsiteX4" fmla="*/ 3078480 w 3101340"/>
              <a:gd name="connsiteY4" fmla="*/ 99060 h 700410"/>
              <a:gd name="connsiteX5" fmla="*/ 2110740 w 3101340"/>
              <a:gd name="connsiteY5" fmla="*/ 0 h 700410"/>
              <a:gd name="connsiteX6" fmla="*/ 807720 w 3101340"/>
              <a:gd name="connsiteY6" fmla="*/ 45720 h 700410"/>
              <a:gd name="connsiteX7" fmla="*/ 68580 w 3101340"/>
              <a:gd name="connsiteY7" fmla="*/ 99060 h 700410"/>
              <a:gd name="connsiteX8" fmla="*/ 0 w 3101340"/>
              <a:gd name="connsiteY8" fmla="*/ 655320 h 700410"/>
              <a:gd name="connsiteX0" fmla="*/ 0 w 3101340"/>
              <a:gd name="connsiteY0" fmla="*/ 656646 h 701736"/>
              <a:gd name="connsiteX1" fmla="*/ 1043940 w 3101340"/>
              <a:gd name="connsiteY1" fmla="*/ 664266 h 701736"/>
              <a:gd name="connsiteX2" fmla="*/ 1889760 w 3101340"/>
              <a:gd name="connsiteY2" fmla="*/ 626166 h 701736"/>
              <a:gd name="connsiteX3" fmla="*/ 3101340 w 3101340"/>
              <a:gd name="connsiteY3" fmla="*/ 687126 h 701736"/>
              <a:gd name="connsiteX4" fmla="*/ 3078480 w 3101340"/>
              <a:gd name="connsiteY4" fmla="*/ 100386 h 701736"/>
              <a:gd name="connsiteX5" fmla="*/ 2110740 w 3101340"/>
              <a:gd name="connsiteY5" fmla="*/ 1326 h 701736"/>
              <a:gd name="connsiteX6" fmla="*/ 807720 w 3101340"/>
              <a:gd name="connsiteY6" fmla="*/ 47046 h 701736"/>
              <a:gd name="connsiteX7" fmla="*/ 68580 w 3101340"/>
              <a:gd name="connsiteY7" fmla="*/ 100386 h 701736"/>
              <a:gd name="connsiteX8" fmla="*/ 0 w 3101340"/>
              <a:gd name="connsiteY8" fmla="*/ 656646 h 701736"/>
              <a:gd name="connsiteX0" fmla="*/ 0 w 3101340"/>
              <a:gd name="connsiteY0" fmla="*/ 656646 h 701736"/>
              <a:gd name="connsiteX1" fmla="*/ 1043940 w 3101340"/>
              <a:gd name="connsiteY1" fmla="*/ 664266 h 701736"/>
              <a:gd name="connsiteX2" fmla="*/ 1889760 w 3101340"/>
              <a:gd name="connsiteY2" fmla="*/ 626166 h 701736"/>
              <a:gd name="connsiteX3" fmla="*/ 3101340 w 3101340"/>
              <a:gd name="connsiteY3" fmla="*/ 687126 h 701736"/>
              <a:gd name="connsiteX4" fmla="*/ 3078480 w 3101340"/>
              <a:gd name="connsiteY4" fmla="*/ 100386 h 701736"/>
              <a:gd name="connsiteX5" fmla="*/ 2110740 w 3101340"/>
              <a:gd name="connsiteY5" fmla="*/ 1326 h 701736"/>
              <a:gd name="connsiteX6" fmla="*/ 807720 w 3101340"/>
              <a:gd name="connsiteY6" fmla="*/ 47046 h 701736"/>
              <a:gd name="connsiteX7" fmla="*/ 68580 w 3101340"/>
              <a:gd name="connsiteY7" fmla="*/ 100386 h 701736"/>
              <a:gd name="connsiteX8" fmla="*/ 0 w 3101340"/>
              <a:gd name="connsiteY8" fmla="*/ 656646 h 701736"/>
              <a:gd name="connsiteX0" fmla="*/ 0 w 3101340"/>
              <a:gd name="connsiteY0" fmla="*/ 656646 h 701736"/>
              <a:gd name="connsiteX1" fmla="*/ 1043940 w 3101340"/>
              <a:gd name="connsiteY1" fmla="*/ 664266 h 701736"/>
              <a:gd name="connsiteX2" fmla="*/ 1889760 w 3101340"/>
              <a:gd name="connsiteY2" fmla="*/ 626166 h 701736"/>
              <a:gd name="connsiteX3" fmla="*/ 3101340 w 3101340"/>
              <a:gd name="connsiteY3" fmla="*/ 687126 h 701736"/>
              <a:gd name="connsiteX4" fmla="*/ 3078480 w 3101340"/>
              <a:gd name="connsiteY4" fmla="*/ 100386 h 701736"/>
              <a:gd name="connsiteX5" fmla="*/ 2110740 w 3101340"/>
              <a:gd name="connsiteY5" fmla="*/ 1326 h 701736"/>
              <a:gd name="connsiteX6" fmla="*/ 807720 w 3101340"/>
              <a:gd name="connsiteY6" fmla="*/ 47046 h 701736"/>
              <a:gd name="connsiteX7" fmla="*/ 68580 w 3101340"/>
              <a:gd name="connsiteY7" fmla="*/ 100386 h 701736"/>
              <a:gd name="connsiteX8" fmla="*/ 0 w 3101340"/>
              <a:gd name="connsiteY8" fmla="*/ 656646 h 701736"/>
              <a:gd name="connsiteX0" fmla="*/ 0 w 3101340"/>
              <a:gd name="connsiteY0" fmla="*/ 656646 h 687126"/>
              <a:gd name="connsiteX1" fmla="*/ 1043940 w 3101340"/>
              <a:gd name="connsiteY1" fmla="*/ 664266 h 687126"/>
              <a:gd name="connsiteX2" fmla="*/ 1889760 w 3101340"/>
              <a:gd name="connsiteY2" fmla="*/ 626166 h 687126"/>
              <a:gd name="connsiteX3" fmla="*/ 3101340 w 3101340"/>
              <a:gd name="connsiteY3" fmla="*/ 687126 h 687126"/>
              <a:gd name="connsiteX4" fmla="*/ 3078480 w 3101340"/>
              <a:gd name="connsiteY4" fmla="*/ 100386 h 687126"/>
              <a:gd name="connsiteX5" fmla="*/ 2110740 w 3101340"/>
              <a:gd name="connsiteY5" fmla="*/ 1326 h 687126"/>
              <a:gd name="connsiteX6" fmla="*/ 807720 w 3101340"/>
              <a:gd name="connsiteY6" fmla="*/ 47046 h 687126"/>
              <a:gd name="connsiteX7" fmla="*/ 68580 w 3101340"/>
              <a:gd name="connsiteY7" fmla="*/ 100386 h 687126"/>
              <a:gd name="connsiteX8" fmla="*/ 0 w 3101340"/>
              <a:gd name="connsiteY8" fmla="*/ 656646 h 687126"/>
              <a:gd name="connsiteX0" fmla="*/ 0 w 3086100"/>
              <a:gd name="connsiteY0" fmla="*/ 679506 h 692480"/>
              <a:gd name="connsiteX1" fmla="*/ 1028700 w 3086100"/>
              <a:gd name="connsiteY1" fmla="*/ 664266 h 692480"/>
              <a:gd name="connsiteX2" fmla="*/ 1874520 w 3086100"/>
              <a:gd name="connsiteY2" fmla="*/ 626166 h 692480"/>
              <a:gd name="connsiteX3" fmla="*/ 3086100 w 3086100"/>
              <a:gd name="connsiteY3" fmla="*/ 687126 h 692480"/>
              <a:gd name="connsiteX4" fmla="*/ 3063240 w 3086100"/>
              <a:gd name="connsiteY4" fmla="*/ 100386 h 692480"/>
              <a:gd name="connsiteX5" fmla="*/ 2095500 w 3086100"/>
              <a:gd name="connsiteY5" fmla="*/ 1326 h 692480"/>
              <a:gd name="connsiteX6" fmla="*/ 792480 w 3086100"/>
              <a:gd name="connsiteY6" fmla="*/ 47046 h 692480"/>
              <a:gd name="connsiteX7" fmla="*/ 53340 w 3086100"/>
              <a:gd name="connsiteY7" fmla="*/ 100386 h 692480"/>
              <a:gd name="connsiteX8" fmla="*/ 0 w 3086100"/>
              <a:gd name="connsiteY8" fmla="*/ 679506 h 692480"/>
              <a:gd name="connsiteX0" fmla="*/ 0 w 3086100"/>
              <a:gd name="connsiteY0" fmla="*/ 679506 h 692480"/>
              <a:gd name="connsiteX1" fmla="*/ 1028700 w 3086100"/>
              <a:gd name="connsiteY1" fmla="*/ 664266 h 692480"/>
              <a:gd name="connsiteX2" fmla="*/ 1874520 w 3086100"/>
              <a:gd name="connsiteY2" fmla="*/ 626166 h 692480"/>
              <a:gd name="connsiteX3" fmla="*/ 3086100 w 3086100"/>
              <a:gd name="connsiteY3" fmla="*/ 687126 h 692480"/>
              <a:gd name="connsiteX4" fmla="*/ 3063240 w 3086100"/>
              <a:gd name="connsiteY4" fmla="*/ 100386 h 692480"/>
              <a:gd name="connsiteX5" fmla="*/ 2095500 w 3086100"/>
              <a:gd name="connsiteY5" fmla="*/ 1326 h 692480"/>
              <a:gd name="connsiteX6" fmla="*/ 792480 w 3086100"/>
              <a:gd name="connsiteY6" fmla="*/ 47046 h 692480"/>
              <a:gd name="connsiteX7" fmla="*/ 53340 w 3086100"/>
              <a:gd name="connsiteY7" fmla="*/ 100386 h 692480"/>
              <a:gd name="connsiteX8" fmla="*/ 0 w 3086100"/>
              <a:gd name="connsiteY8" fmla="*/ 679506 h 69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6100" h="692480">
                <a:moveTo>
                  <a:pt x="0" y="679506"/>
                </a:moveTo>
                <a:cubicBezTo>
                  <a:pt x="162560" y="712526"/>
                  <a:pt x="716280" y="673156"/>
                  <a:pt x="1028700" y="664266"/>
                </a:cubicBezTo>
                <a:cubicBezTo>
                  <a:pt x="1341120" y="655376"/>
                  <a:pt x="1531620" y="622356"/>
                  <a:pt x="1874520" y="626166"/>
                </a:cubicBezTo>
                <a:cubicBezTo>
                  <a:pt x="2217420" y="629976"/>
                  <a:pt x="2842260" y="683316"/>
                  <a:pt x="3086100" y="687126"/>
                </a:cubicBezTo>
                <a:lnTo>
                  <a:pt x="3063240" y="100386"/>
                </a:lnTo>
                <a:cubicBezTo>
                  <a:pt x="2860040" y="54666"/>
                  <a:pt x="2473960" y="10216"/>
                  <a:pt x="2095500" y="1326"/>
                </a:cubicBezTo>
                <a:cubicBezTo>
                  <a:pt x="1717040" y="-7564"/>
                  <a:pt x="1132840" y="30536"/>
                  <a:pt x="792480" y="47046"/>
                </a:cubicBezTo>
                <a:cubicBezTo>
                  <a:pt x="452120" y="63556"/>
                  <a:pt x="210820" y="74986"/>
                  <a:pt x="53340" y="100386"/>
                </a:cubicBezTo>
                <a:lnTo>
                  <a:pt x="0" y="679506"/>
                </a:lnTo>
                <a:close/>
              </a:path>
            </a:pathLst>
          </a:custGeom>
          <a:noFill/>
          <a:ln>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1850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rick, building, stone, rug&#10;&#10;Description automatically generated">
            <a:extLst>
              <a:ext uri="{FF2B5EF4-FFF2-40B4-BE49-F238E27FC236}">
                <a16:creationId xmlns:a16="http://schemas.microsoft.com/office/drawing/2014/main" id="{D5D3EC8F-CD44-4751-AF39-2C8BEE7E79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64"/>
            <a:ext cx="9144000" cy="6748272"/>
          </a:xfrm>
          <a:prstGeom prst="rect">
            <a:avLst/>
          </a:prstGeom>
        </p:spPr>
      </p:pic>
      <p:sp>
        <p:nvSpPr>
          <p:cNvPr id="2" name="Text Placeholder 1"/>
          <p:cNvSpPr>
            <a:spLocks noGrp="1"/>
          </p:cNvSpPr>
          <p:nvPr>
            <p:ph type="body" sz="quarter" idx="10"/>
          </p:nvPr>
        </p:nvSpPr>
        <p:spPr/>
        <p:txBody>
          <a:bodyPr/>
          <a:lstStyle/>
          <a:p>
            <a:r>
              <a:rPr lang="en-US" dirty="0"/>
              <a:t>Letter written to a certain “Sylvanus,” 3rd–4th centuries AD</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
        <p:nvSpPr>
          <p:cNvPr id="3" name="Rounded Rectangle 2"/>
          <p:cNvSpPr/>
          <p:nvPr/>
        </p:nvSpPr>
        <p:spPr>
          <a:xfrm>
            <a:off x="3004457" y="1060450"/>
            <a:ext cx="2911151" cy="558800"/>
          </a:xfrm>
          <a:prstGeom prst="roundRect">
            <a:avLst/>
          </a:prstGeom>
          <a:noFill/>
          <a:ln w="19050" cap="rnd">
            <a:solidFill>
              <a:srgbClr val="FEFF00"/>
            </a:solidFill>
            <a:prstDash val="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7746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ld&#10;&#10;Description automatically generated">
            <a:extLst>
              <a:ext uri="{FF2B5EF4-FFF2-40B4-BE49-F238E27FC236}">
                <a16:creationId xmlns:a16="http://schemas.microsoft.com/office/drawing/2014/main" id="{CA4A37C0-1068-4193-BE20-7FE51A8EE3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936" y="0"/>
            <a:ext cx="5596128" cy="6858000"/>
          </a:xfrm>
          <a:prstGeom prst="rect">
            <a:avLst/>
          </a:prstGeom>
        </p:spPr>
      </p:pic>
      <p:sp>
        <p:nvSpPr>
          <p:cNvPr id="2" name="Text Placeholder 1"/>
          <p:cNvSpPr>
            <a:spLocks noGrp="1"/>
          </p:cNvSpPr>
          <p:nvPr>
            <p:ph type="body" sz="quarter" idx="10"/>
          </p:nvPr>
        </p:nvSpPr>
        <p:spPr/>
        <p:txBody>
          <a:bodyPr/>
          <a:lstStyle/>
          <a:p>
            <a:r>
              <a:rPr lang="en-US" dirty="0"/>
              <a:t>Fresco of Timothy in St. Paul Outside the Walls, Rome, 5th century AD</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3824146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C5EEBD-C432-43CB-B4A5-3B8544C4B5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
            <a:ext cx="9144000" cy="6766560"/>
          </a:xfrm>
          <a:prstGeom prst="rect">
            <a:avLst/>
          </a:prstGeom>
        </p:spPr>
      </p:pic>
      <p:sp>
        <p:nvSpPr>
          <p:cNvPr id="4" name="Text Placeholder 3"/>
          <p:cNvSpPr>
            <a:spLocks noGrp="1"/>
          </p:cNvSpPr>
          <p:nvPr>
            <p:ph type="body" sz="quarter" idx="10"/>
          </p:nvPr>
        </p:nvSpPr>
        <p:spPr/>
        <p:txBody>
          <a:bodyPr/>
          <a:lstStyle/>
          <a:p>
            <a:r>
              <a:rPr lang="en-US" dirty="0"/>
              <a:t>Inscription mentioning martyr Timothy, from St. Paul Outside the Walls, Rome, AD 731–741</a:t>
            </a:r>
          </a:p>
        </p:txBody>
      </p:sp>
      <p:sp>
        <p:nvSpPr>
          <p:cNvPr id="8" name="Text Placeholder 7"/>
          <p:cNvSpPr>
            <a:spLocks noGrp="1"/>
          </p:cNvSpPr>
          <p:nvPr>
            <p:ph type="body" sz="quarter" idx="12"/>
          </p:nvPr>
        </p:nvSpPr>
        <p:spPr/>
        <p:txBody>
          <a:bodyPr/>
          <a:lstStyle/>
          <a:p>
            <a:r>
              <a:rPr lang="en-US" dirty="0"/>
              <a:t>1:1</a:t>
            </a:r>
          </a:p>
        </p:txBody>
      </p:sp>
      <p:sp>
        <p:nvSpPr>
          <p:cNvPr id="3" name="Title 2"/>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1757231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4 0Adds 2012\19 Museum\Rome Museums\Vatican Museum\Relics of St Caesarius, Paleo-Christian Gaul\Inscription mentioning martyr Timothy, ca AD 731-741, from St Paul Outside the Walls, tb051217568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038"/>
            <a:ext cx="9144000" cy="67659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3E8DF5B6-11C0-41A3-A615-B9E4CE7CA90D}"/>
              </a:ext>
            </a:extLst>
          </p:cNvPr>
          <p:cNvSpPr>
            <a:spLocks noGrp="1"/>
          </p:cNvSpPr>
          <p:nvPr>
            <p:ph type="body" sz="quarter" idx="10"/>
          </p:nvPr>
        </p:nvSpPr>
        <p:spPr/>
        <p:txBody>
          <a:bodyPr/>
          <a:lstStyle/>
          <a:p>
            <a:r>
              <a:rPr lang="en-US" dirty="0"/>
              <a:t>Inscription mentioning martyr Timothy, from St. Paul Outside the Walls, Rome, AD 731–741</a:t>
            </a:r>
          </a:p>
        </p:txBody>
      </p:sp>
      <p:sp>
        <p:nvSpPr>
          <p:cNvPr id="3" name="Text Placeholder 2">
            <a:extLst>
              <a:ext uri="{FF2B5EF4-FFF2-40B4-BE49-F238E27FC236}">
                <a16:creationId xmlns:a16="http://schemas.microsoft.com/office/drawing/2014/main" id="{2C0612C8-FCED-410A-AB93-F3BE26FAA9CC}"/>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a16="http://schemas.microsoft.com/office/drawing/2014/main" id="{0FD19D12-C704-4CFE-86C5-ABBCABF8D1DA}"/>
              </a:ext>
            </a:extLst>
          </p:cNvPr>
          <p:cNvSpPr>
            <a:spLocks noGrp="1"/>
          </p:cNvSpPr>
          <p:nvPr>
            <p:ph type="title"/>
          </p:nvPr>
        </p:nvSpPr>
        <p:spPr/>
        <p:txBody>
          <a:bodyPr/>
          <a:lstStyle/>
          <a:p>
            <a:r>
              <a:rPr lang="en-US" dirty="0"/>
              <a:t>Paul and Silvanus and Timothy</a:t>
            </a:r>
          </a:p>
        </p:txBody>
      </p:sp>
      <p:sp>
        <p:nvSpPr>
          <p:cNvPr id="5" name="Freeform 4"/>
          <p:cNvSpPr/>
          <p:nvPr/>
        </p:nvSpPr>
        <p:spPr>
          <a:xfrm>
            <a:off x="5020573" y="2372677"/>
            <a:ext cx="3447897" cy="951548"/>
          </a:xfrm>
          <a:custGeom>
            <a:avLst/>
            <a:gdLst>
              <a:gd name="connsiteX0" fmla="*/ 0 w 4648200"/>
              <a:gd name="connsiteY0" fmla="*/ 198120 h 1089660"/>
              <a:gd name="connsiteX1" fmla="*/ 45720 w 4648200"/>
              <a:gd name="connsiteY1" fmla="*/ 1089660 h 1089660"/>
              <a:gd name="connsiteX2" fmla="*/ 4648200 w 4648200"/>
              <a:gd name="connsiteY2" fmla="*/ 876300 h 1089660"/>
              <a:gd name="connsiteX3" fmla="*/ 4564380 w 4648200"/>
              <a:gd name="connsiteY3" fmla="*/ 0 h 1089660"/>
              <a:gd name="connsiteX4" fmla="*/ 0 w 4648200"/>
              <a:gd name="connsiteY4" fmla="*/ 198120 h 1089660"/>
              <a:gd name="connsiteX0" fmla="*/ 0 w 4648200"/>
              <a:gd name="connsiteY0" fmla="*/ 198120 h 991733"/>
              <a:gd name="connsiteX1" fmla="*/ 58281 w 4648200"/>
              <a:gd name="connsiteY1" fmla="*/ 991733 h 991733"/>
              <a:gd name="connsiteX2" fmla="*/ 4648200 w 4648200"/>
              <a:gd name="connsiteY2" fmla="*/ 876300 h 991733"/>
              <a:gd name="connsiteX3" fmla="*/ 4564380 w 4648200"/>
              <a:gd name="connsiteY3" fmla="*/ 0 h 991733"/>
              <a:gd name="connsiteX4" fmla="*/ 0 w 4648200"/>
              <a:gd name="connsiteY4" fmla="*/ 198120 h 991733"/>
              <a:gd name="connsiteX0" fmla="*/ 0 w 4564380"/>
              <a:gd name="connsiteY0" fmla="*/ 198120 h 991733"/>
              <a:gd name="connsiteX1" fmla="*/ 58281 w 4564380"/>
              <a:gd name="connsiteY1" fmla="*/ 991733 h 991733"/>
              <a:gd name="connsiteX2" fmla="*/ 4378141 w 4564380"/>
              <a:gd name="connsiteY2" fmla="*/ 791726 h 991733"/>
              <a:gd name="connsiteX3" fmla="*/ 4564380 w 4564380"/>
              <a:gd name="connsiteY3" fmla="*/ 0 h 991733"/>
              <a:gd name="connsiteX4" fmla="*/ 0 w 4564380"/>
              <a:gd name="connsiteY4" fmla="*/ 198120 h 991733"/>
              <a:gd name="connsiteX0" fmla="*/ 0 w 4507857"/>
              <a:gd name="connsiteY0" fmla="*/ 95742 h 889355"/>
              <a:gd name="connsiteX1" fmla="*/ 58281 w 4507857"/>
              <a:gd name="connsiteY1" fmla="*/ 889355 h 889355"/>
              <a:gd name="connsiteX2" fmla="*/ 4378141 w 4507857"/>
              <a:gd name="connsiteY2" fmla="*/ 689348 h 889355"/>
              <a:gd name="connsiteX3" fmla="*/ 4507857 w 4507857"/>
              <a:gd name="connsiteY3" fmla="*/ 0 h 889355"/>
              <a:gd name="connsiteX4" fmla="*/ 0 w 4507857"/>
              <a:gd name="connsiteY4" fmla="*/ 95742 h 889355"/>
              <a:gd name="connsiteX0" fmla="*/ 0 w 4545865"/>
              <a:gd name="connsiteY0" fmla="*/ 95742 h 889355"/>
              <a:gd name="connsiteX1" fmla="*/ 58281 w 4545865"/>
              <a:gd name="connsiteY1" fmla="*/ 889355 h 889355"/>
              <a:gd name="connsiteX2" fmla="*/ 4378141 w 4545865"/>
              <a:gd name="connsiteY2" fmla="*/ 689348 h 889355"/>
              <a:gd name="connsiteX3" fmla="*/ 4545865 w 4545865"/>
              <a:gd name="connsiteY3" fmla="*/ 399720 h 889355"/>
              <a:gd name="connsiteX4" fmla="*/ 4507857 w 4545865"/>
              <a:gd name="connsiteY4" fmla="*/ 0 h 889355"/>
              <a:gd name="connsiteX5" fmla="*/ 0 w 4545865"/>
              <a:gd name="connsiteY5" fmla="*/ 95742 h 889355"/>
              <a:gd name="connsiteX0" fmla="*/ 0 w 4763515"/>
              <a:gd name="connsiteY0" fmla="*/ 95742 h 889355"/>
              <a:gd name="connsiteX1" fmla="*/ 58281 w 4763515"/>
              <a:gd name="connsiteY1" fmla="*/ 889355 h 889355"/>
              <a:gd name="connsiteX2" fmla="*/ 4378141 w 4763515"/>
              <a:gd name="connsiteY2" fmla="*/ 689348 h 889355"/>
              <a:gd name="connsiteX3" fmla="*/ 4545865 w 4763515"/>
              <a:gd name="connsiteY3" fmla="*/ 399720 h 889355"/>
              <a:gd name="connsiteX4" fmla="*/ 4507857 w 4763515"/>
              <a:gd name="connsiteY4" fmla="*/ 0 h 889355"/>
              <a:gd name="connsiteX5" fmla="*/ 0 w 4763515"/>
              <a:gd name="connsiteY5" fmla="*/ 95742 h 889355"/>
              <a:gd name="connsiteX0" fmla="*/ 0 w 4546848"/>
              <a:gd name="connsiteY0" fmla="*/ 95742 h 889355"/>
              <a:gd name="connsiteX1" fmla="*/ 58281 w 4546848"/>
              <a:gd name="connsiteY1" fmla="*/ 889355 h 889355"/>
              <a:gd name="connsiteX2" fmla="*/ 4378141 w 4546848"/>
              <a:gd name="connsiteY2" fmla="*/ 689348 h 889355"/>
              <a:gd name="connsiteX3" fmla="*/ 4545865 w 4546848"/>
              <a:gd name="connsiteY3" fmla="*/ 399720 h 889355"/>
              <a:gd name="connsiteX4" fmla="*/ 4507857 w 4546848"/>
              <a:gd name="connsiteY4" fmla="*/ 0 h 889355"/>
              <a:gd name="connsiteX5" fmla="*/ 0 w 4546848"/>
              <a:gd name="connsiteY5" fmla="*/ 95742 h 889355"/>
              <a:gd name="connsiteX0" fmla="*/ 0 w 4546848"/>
              <a:gd name="connsiteY0" fmla="*/ 95742 h 889355"/>
              <a:gd name="connsiteX1" fmla="*/ 58281 w 4546848"/>
              <a:gd name="connsiteY1" fmla="*/ 889355 h 889355"/>
              <a:gd name="connsiteX2" fmla="*/ 4378141 w 4546848"/>
              <a:gd name="connsiteY2" fmla="*/ 689348 h 889355"/>
              <a:gd name="connsiteX3" fmla="*/ 4545865 w 4546848"/>
              <a:gd name="connsiteY3" fmla="*/ 399720 h 889355"/>
              <a:gd name="connsiteX4" fmla="*/ 4507857 w 4546848"/>
              <a:gd name="connsiteY4" fmla="*/ 0 h 889355"/>
              <a:gd name="connsiteX5" fmla="*/ 0 w 4546848"/>
              <a:gd name="connsiteY5" fmla="*/ 95742 h 889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848" h="889355">
                <a:moveTo>
                  <a:pt x="0" y="95742"/>
                </a:moveTo>
                <a:lnTo>
                  <a:pt x="58281" y="889355"/>
                </a:lnTo>
                <a:lnTo>
                  <a:pt x="4378141" y="689348"/>
                </a:lnTo>
                <a:cubicBezTo>
                  <a:pt x="4472905" y="554328"/>
                  <a:pt x="4556931" y="516102"/>
                  <a:pt x="4545865" y="399720"/>
                </a:cubicBezTo>
                <a:cubicBezTo>
                  <a:pt x="4533196" y="266480"/>
                  <a:pt x="4470282" y="142143"/>
                  <a:pt x="4507857" y="0"/>
                </a:cubicBezTo>
                <a:lnTo>
                  <a:pt x="0" y="95742"/>
                </a:lnTo>
                <a:close/>
              </a:path>
            </a:pathLst>
          </a:custGeom>
          <a:solidFill>
            <a:srgbClr val="BF000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653450" y="3402474"/>
            <a:ext cx="3048599" cy="1007110"/>
          </a:xfrm>
          <a:custGeom>
            <a:avLst/>
            <a:gdLst>
              <a:gd name="connsiteX0" fmla="*/ 0 w 4648200"/>
              <a:gd name="connsiteY0" fmla="*/ 198120 h 1089660"/>
              <a:gd name="connsiteX1" fmla="*/ 45720 w 4648200"/>
              <a:gd name="connsiteY1" fmla="*/ 1089660 h 1089660"/>
              <a:gd name="connsiteX2" fmla="*/ 4648200 w 4648200"/>
              <a:gd name="connsiteY2" fmla="*/ 876300 h 1089660"/>
              <a:gd name="connsiteX3" fmla="*/ 4564380 w 4648200"/>
              <a:gd name="connsiteY3" fmla="*/ 0 h 1089660"/>
              <a:gd name="connsiteX4" fmla="*/ 0 w 4648200"/>
              <a:gd name="connsiteY4" fmla="*/ 198120 h 1089660"/>
              <a:gd name="connsiteX0" fmla="*/ 431595 w 4602480"/>
              <a:gd name="connsiteY0" fmla="*/ 126901 h 1089660"/>
              <a:gd name="connsiteX1" fmla="*/ 0 w 4602480"/>
              <a:gd name="connsiteY1" fmla="*/ 1089660 h 1089660"/>
              <a:gd name="connsiteX2" fmla="*/ 4602480 w 4602480"/>
              <a:gd name="connsiteY2" fmla="*/ 876300 h 1089660"/>
              <a:gd name="connsiteX3" fmla="*/ 4518660 w 4602480"/>
              <a:gd name="connsiteY3" fmla="*/ 0 h 1089660"/>
              <a:gd name="connsiteX4" fmla="*/ 431595 w 4602480"/>
              <a:gd name="connsiteY4" fmla="*/ 126901 h 1089660"/>
              <a:gd name="connsiteX0" fmla="*/ -1 w 4170884"/>
              <a:gd name="connsiteY0" fmla="*/ 126901 h 965026"/>
              <a:gd name="connsiteX1" fmla="*/ 3849 w 4170884"/>
              <a:gd name="connsiteY1" fmla="*/ 965026 h 965026"/>
              <a:gd name="connsiteX2" fmla="*/ 4170884 w 4170884"/>
              <a:gd name="connsiteY2" fmla="*/ 876300 h 965026"/>
              <a:gd name="connsiteX3" fmla="*/ 4087064 w 4170884"/>
              <a:gd name="connsiteY3" fmla="*/ 0 h 965026"/>
              <a:gd name="connsiteX4" fmla="*/ -1 w 4170884"/>
              <a:gd name="connsiteY4" fmla="*/ 126901 h 965026"/>
              <a:gd name="connsiteX0" fmla="*/ 0 w 4120642"/>
              <a:gd name="connsiteY0" fmla="*/ 126901 h 965026"/>
              <a:gd name="connsiteX1" fmla="*/ 3850 w 4120642"/>
              <a:gd name="connsiteY1" fmla="*/ 965026 h 965026"/>
              <a:gd name="connsiteX2" fmla="*/ 4120641 w 4120642"/>
              <a:gd name="connsiteY2" fmla="*/ 858495 h 965026"/>
              <a:gd name="connsiteX3" fmla="*/ 4087065 w 4120642"/>
              <a:gd name="connsiteY3" fmla="*/ 0 h 965026"/>
              <a:gd name="connsiteX4" fmla="*/ 0 w 4120642"/>
              <a:gd name="connsiteY4" fmla="*/ 126901 h 965026"/>
              <a:gd name="connsiteX0" fmla="*/ 0 w 4120641"/>
              <a:gd name="connsiteY0" fmla="*/ 103161 h 941286"/>
              <a:gd name="connsiteX1" fmla="*/ 3850 w 4120641"/>
              <a:gd name="connsiteY1" fmla="*/ 941286 h 941286"/>
              <a:gd name="connsiteX2" fmla="*/ 4120641 w 4120641"/>
              <a:gd name="connsiteY2" fmla="*/ 834755 h 941286"/>
              <a:gd name="connsiteX3" fmla="*/ 4087065 w 4120641"/>
              <a:gd name="connsiteY3" fmla="*/ 0 h 941286"/>
              <a:gd name="connsiteX4" fmla="*/ 0 w 4120641"/>
              <a:gd name="connsiteY4" fmla="*/ 103161 h 941286"/>
              <a:gd name="connsiteX0" fmla="*/ 0 w 4112076"/>
              <a:gd name="connsiteY0" fmla="*/ 103161 h 941286"/>
              <a:gd name="connsiteX1" fmla="*/ 3850 w 4112076"/>
              <a:gd name="connsiteY1" fmla="*/ 941286 h 941286"/>
              <a:gd name="connsiteX2" fmla="*/ 4112076 w 4112076"/>
              <a:gd name="connsiteY2" fmla="*/ 799145 h 941286"/>
              <a:gd name="connsiteX3" fmla="*/ 4087065 w 4112076"/>
              <a:gd name="connsiteY3" fmla="*/ 0 h 941286"/>
              <a:gd name="connsiteX4" fmla="*/ 0 w 4112076"/>
              <a:gd name="connsiteY4" fmla="*/ 103161 h 94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2076" h="941286">
                <a:moveTo>
                  <a:pt x="0" y="103161"/>
                </a:moveTo>
                <a:cubicBezTo>
                  <a:pt x="1283" y="382536"/>
                  <a:pt x="2567" y="661911"/>
                  <a:pt x="3850" y="941286"/>
                </a:cubicBezTo>
                <a:lnTo>
                  <a:pt x="4112076" y="799145"/>
                </a:lnTo>
                <a:lnTo>
                  <a:pt x="4087065" y="0"/>
                </a:lnTo>
                <a:lnTo>
                  <a:pt x="0" y="103161"/>
                </a:lnTo>
                <a:close/>
              </a:path>
            </a:pathLst>
          </a:custGeom>
          <a:solidFill>
            <a:srgbClr val="BF000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86458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Thessalonica (from the north)</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 to the church of the Thessalonians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075108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Roman forum of Thessalonica with odeum</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 to the church of the Thessalonians</a:t>
            </a:r>
          </a:p>
        </p:txBody>
      </p:sp>
    </p:spTree>
    <p:extLst>
      <p:ext uri="{BB962C8B-B14F-4D97-AF65-F5344CB8AC3E}">
        <p14:creationId xmlns:p14="http://schemas.microsoft.com/office/powerpoint/2010/main" val="2905381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arge building&#10;&#10;Description automatically generated">
            <a:extLst>
              <a:ext uri="{FF2B5EF4-FFF2-40B4-BE49-F238E27FC236}">
                <a16:creationId xmlns:a16="http://schemas.microsoft.com/office/drawing/2014/main" id="{9712584D-B22E-AF45-AF4A-5478236E0848}"/>
              </a:ext>
            </a:extLst>
          </p:cNvPr>
          <p:cNvPicPr>
            <a:picLocks noChangeAspect="1"/>
          </p:cNvPicPr>
          <p:nvPr/>
        </p:nvPicPr>
        <p:blipFill rotWithShape="1">
          <a:blip r:embed="rId3">
            <a:extLst>
              <a:ext uri="{28A0092B-C50C-407E-A947-70E740481C1C}">
                <a14:useLocalDpi xmlns:a14="http://schemas.microsoft.com/office/drawing/2010/main" val="0"/>
              </a:ext>
            </a:extLst>
          </a:blip>
          <a:srcRect l="884"/>
          <a:stretch/>
        </p:blipFill>
        <p:spPr>
          <a:xfrm>
            <a:off x="0" y="369333"/>
            <a:ext cx="9144000" cy="6150339"/>
          </a:xfrm>
          <a:prstGeom prst="rect">
            <a:avLst/>
          </a:prstGeom>
        </p:spPr>
      </p:pic>
      <p:sp>
        <p:nvSpPr>
          <p:cNvPr id="2" name="Text Placeholder 1"/>
          <p:cNvSpPr>
            <a:spLocks noGrp="1"/>
          </p:cNvSpPr>
          <p:nvPr>
            <p:ph type="body" sz="quarter" idx="10"/>
          </p:nvPr>
        </p:nvSpPr>
        <p:spPr/>
        <p:txBody>
          <a:bodyPr/>
          <a:lstStyle/>
          <a:p>
            <a:r>
              <a:rPr lang="en-US" dirty="0"/>
              <a:t>Roman forum and odeum at Thessalonica</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 to the church of the Thessalonians</a:t>
            </a:r>
          </a:p>
        </p:txBody>
      </p:sp>
    </p:spTree>
    <p:extLst>
      <p:ext uri="{BB962C8B-B14F-4D97-AF65-F5344CB8AC3E}">
        <p14:creationId xmlns:p14="http://schemas.microsoft.com/office/powerpoint/2010/main" val="2142483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Roman forum and eastern stoa at Thessalonica</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 to the church of the Thessalonians</a:t>
            </a:r>
          </a:p>
        </p:txBody>
      </p:sp>
      <p:pic>
        <p:nvPicPr>
          <p:cNvPr id="4" name="Picture 3" descr="A large brick building with grass and dirt&#10;&#10;Description automatically generated">
            <a:extLst>
              <a:ext uri="{FF2B5EF4-FFF2-40B4-BE49-F238E27FC236}">
                <a16:creationId xmlns:a16="http://schemas.microsoft.com/office/drawing/2014/main" id="{D972397A-F591-AC46-8C92-9936D3117B6A}"/>
              </a:ext>
            </a:extLst>
          </p:cNvPr>
          <p:cNvPicPr>
            <a:picLocks noChangeAspect="1"/>
          </p:cNvPicPr>
          <p:nvPr/>
        </p:nvPicPr>
        <p:blipFill rotWithShape="1">
          <a:blip r:embed="rId3">
            <a:extLst>
              <a:ext uri="{28A0092B-C50C-407E-A947-70E740481C1C}">
                <a14:useLocalDpi xmlns:a14="http://schemas.microsoft.com/office/drawing/2010/main" val="0"/>
              </a:ext>
            </a:extLst>
          </a:blip>
          <a:srcRect l="1490"/>
          <a:stretch/>
        </p:blipFill>
        <p:spPr>
          <a:xfrm>
            <a:off x="0" y="369333"/>
            <a:ext cx="9144000" cy="6162418"/>
          </a:xfrm>
          <a:prstGeom prst="rect">
            <a:avLst/>
          </a:prstGeom>
        </p:spPr>
      </p:pic>
    </p:spTree>
    <p:extLst>
      <p:ext uri="{BB962C8B-B14F-4D97-AF65-F5344CB8AC3E}">
        <p14:creationId xmlns:p14="http://schemas.microsoft.com/office/powerpoint/2010/main" val="149586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Temple of Apollo at Corinth, with the </a:t>
            </a:r>
            <a:r>
              <a:rPr lang="en-US" dirty="0" err="1"/>
              <a:t>Acrocorinth</a:t>
            </a:r>
            <a:endParaRPr lang="en-US" dirty="0"/>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pic>
        <p:nvPicPr>
          <p:cNvPr id="2050" name="Picture 2" descr="C:\Users\Kris\Documents\Bolen\04 0Adds 2012\Clutterham\11 Greece\Corinth\Corinth Temple of Apollo with Acrocorinth, jc0111152443.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4216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577"/>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Roman forum at Thessalonica</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 to the church of the Thessalonians</a:t>
            </a:r>
          </a:p>
        </p:txBody>
      </p:sp>
    </p:spTree>
    <p:extLst>
      <p:ext uri="{BB962C8B-B14F-4D97-AF65-F5344CB8AC3E}">
        <p14:creationId xmlns:p14="http://schemas.microsoft.com/office/powerpoint/2010/main" val="13084693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Roman forum of Thessalonica</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 to the church of the Thessalonians</a:t>
            </a:r>
          </a:p>
        </p:txBody>
      </p:sp>
      <p:pic>
        <p:nvPicPr>
          <p:cNvPr id="4" name="Picture 3" descr="A picture containing indoor, table, cake, sitting&#10;&#10;Description automatically generated">
            <a:extLst>
              <a:ext uri="{FF2B5EF4-FFF2-40B4-BE49-F238E27FC236}">
                <a16:creationId xmlns:a16="http://schemas.microsoft.com/office/drawing/2014/main" id="{664C0342-FBD2-0C47-80A6-58D4AD5CCA68}"/>
              </a:ext>
            </a:extLst>
          </p:cNvPr>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Effect>
                      <a14:brightnessContrast bright="20000" contrast="10000"/>
                    </a14:imgEffect>
                  </a14:imgLayer>
                </a14:imgProps>
              </a:ext>
              <a:ext uri="{28A0092B-C50C-407E-A947-70E740481C1C}">
                <a14:useLocalDpi xmlns:a14="http://schemas.microsoft.com/office/drawing/2010/main" val="0"/>
              </a:ext>
            </a:extLst>
          </a:blip>
          <a:stretch>
            <a:fillRect/>
          </a:stretch>
        </p:blipFill>
        <p:spPr>
          <a:xfrm>
            <a:off x="0" y="755650"/>
            <a:ext cx="9144000" cy="5346700"/>
          </a:xfrm>
          <a:prstGeom prst="rect">
            <a:avLst/>
          </a:prstGeom>
        </p:spPr>
      </p:pic>
    </p:spTree>
    <p:extLst>
      <p:ext uri="{BB962C8B-B14F-4D97-AF65-F5344CB8AC3E}">
        <p14:creationId xmlns:p14="http://schemas.microsoft.com/office/powerpoint/2010/main" val="30591552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photo of a large body of water&#10;&#10;Description automatically generated">
            <a:extLst>
              <a:ext uri="{FF2B5EF4-FFF2-40B4-BE49-F238E27FC236}">
                <a16:creationId xmlns:a16="http://schemas.microsoft.com/office/drawing/2014/main" id="{CCE3582C-6655-8441-8913-4376AA0C8F93}"/>
              </a:ext>
            </a:extLst>
          </p:cNvPr>
          <p:cNvPicPr>
            <a:picLocks noChangeAspect="1"/>
          </p:cNvPicPr>
          <p:nvPr/>
        </p:nvPicPr>
        <p:blipFill rotWithShape="1">
          <a:blip r:embed="rId3">
            <a:extLst>
              <a:ext uri="{28A0092B-C50C-407E-A947-70E740481C1C}">
                <a14:useLocalDpi xmlns:a14="http://schemas.microsoft.com/office/drawing/2010/main" val="0"/>
              </a:ext>
            </a:extLst>
          </a:blip>
          <a:srcRect t="3226"/>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Thessalonica from the sea, circa 1890</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 to the church of the Thessalonians</a:t>
            </a:r>
          </a:p>
        </p:txBody>
      </p:sp>
    </p:spTree>
    <p:extLst>
      <p:ext uri="{BB962C8B-B14F-4D97-AF65-F5344CB8AC3E}">
        <p14:creationId xmlns:p14="http://schemas.microsoft.com/office/powerpoint/2010/main" val="997875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63C44AB-06F6-4B01-9F59-9B366E66F5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9334" y="386334"/>
            <a:ext cx="6085332" cy="6085332"/>
          </a:xfrm>
          <a:prstGeom prst="rect">
            <a:avLst/>
          </a:prstGeom>
        </p:spPr>
      </p:pic>
      <p:sp>
        <p:nvSpPr>
          <p:cNvPr id="2" name="Text Placeholder 1"/>
          <p:cNvSpPr>
            <a:spLocks noGrp="1"/>
          </p:cNvSpPr>
          <p:nvPr>
            <p:ph type="body" sz="quarter" idx="10"/>
          </p:nvPr>
        </p:nvSpPr>
        <p:spPr/>
        <p:txBody>
          <a:bodyPr/>
          <a:lstStyle/>
          <a:p>
            <a:r>
              <a:rPr lang="en-US" dirty="0"/>
              <a:t>Coin inscribed “</a:t>
            </a:r>
            <a:r>
              <a:rPr lang="en-US" dirty="0" err="1"/>
              <a:t>Thessalon</a:t>
            </a:r>
            <a:r>
              <a:rPr lang="en-US" dirty="0"/>
              <a:t>,” 37 BC</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 to the church of the Thessalonians</a:t>
            </a:r>
          </a:p>
        </p:txBody>
      </p:sp>
    </p:spTree>
    <p:extLst>
      <p:ext uri="{BB962C8B-B14F-4D97-AF65-F5344CB8AC3E}">
        <p14:creationId xmlns:p14="http://schemas.microsoft.com/office/powerpoint/2010/main" val="3734623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9634"/>
            <a:ext cx="9144000" cy="67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Letter written to a certain “Sylvanus,” 3rd–4th centuries AD</a:t>
            </a:r>
          </a:p>
        </p:txBody>
      </p:sp>
      <p:sp>
        <p:nvSpPr>
          <p:cNvPr id="8" name="Text Placeholder 2"/>
          <p:cNvSpPr>
            <a:spLocks noGrp="1"/>
          </p:cNvSpPr>
          <p:nvPr>
            <p:ph type="body" sz="quarter" idx="12"/>
          </p:nvPr>
        </p:nvSpPr>
        <p:spPr/>
        <p:txBody>
          <a:bodyPr/>
          <a:lstStyle/>
          <a:p>
            <a:r>
              <a:rPr lang="en-US" dirty="0"/>
              <a:t>1:2</a:t>
            </a:r>
          </a:p>
        </p:txBody>
      </p:sp>
      <p:sp>
        <p:nvSpPr>
          <p:cNvPr id="9"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445356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9634"/>
            <a:ext cx="9144000" cy="67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Letter written to a certain “Sylvanus,” 3rd–4th centuries AD</a:t>
            </a:r>
          </a:p>
        </p:txBody>
      </p:sp>
      <p:sp>
        <p:nvSpPr>
          <p:cNvPr id="8" name="Text Placeholder 2"/>
          <p:cNvSpPr>
            <a:spLocks noGrp="1"/>
          </p:cNvSpPr>
          <p:nvPr>
            <p:ph type="body" sz="quarter" idx="12"/>
          </p:nvPr>
        </p:nvSpPr>
        <p:spPr/>
        <p:txBody>
          <a:bodyPr/>
          <a:lstStyle/>
          <a:p>
            <a:r>
              <a:rPr lang="en-US" dirty="0"/>
              <a:t>1:2</a:t>
            </a:r>
          </a:p>
        </p:txBody>
      </p:sp>
      <p:sp>
        <p:nvSpPr>
          <p:cNvPr id="9" name="Title 3"/>
          <p:cNvSpPr>
            <a:spLocks noGrp="1"/>
          </p:cNvSpPr>
          <p:nvPr>
            <p:ph type="title"/>
          </p:nvPr>
        </p:nvSpPr>
        <p:spPr/>
        <p:txBody>
          <a:bodyPr/>
          <a:lstStyle/>
          <a:p>
            <a:r>
              <a:rPr lang="en-US" dirty="0"/>
              <a:t>Grace to you and peace from God our Father and the Lord Jesus Christ</a:t>
            </a:r>
          </a:p>
        </p:txBody>
      </p:sp>
      <p:sp>
        <p:nvSpPr>
          <p:cNvPr id="3" name="Rounded Rectangle 2"/>
          <p:cNvSpPr/>
          <p:nvPr/>
        </p:nvSpPr>
        <p:spPr>
          <a:xfrm>
            <a:off x="4033157" y="1619249"/>
            <a:ext cx="3496356" cy="657226"/>
          </a:xfrm>
          <a:prstGeom prst="roundRect">
            <a:avLst/>
          </a:prstGeom>
          <a:noFill/>
          <a:ln w="19050" cap="rnd">
            <a:solidFill>
              <a:srgbClr val="FEFF00"/>
            </a:solidFill>
            <a:prstDash val="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63829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Personal letter from one </a:t>
            </a:r>
            <a:r>
              <a:rPr lang="en-US" dirty="0" err="1"/>
              <a:t>Ninnas</a:t>
            </a:r>
            <a:r>
              <a:rPr lang="en-US" dirty="0"/>
              <a:t> to a Silvanus, from </a:t>
            </a:r>
            <a:r>
              <a:rPr lang="en-US" dirty="0" err="1"/>
              <a:t>Diospolis</a:t>
            </a:r>
            <a:r>
              <a:rPr lang="en-US" dirty="0"/>
              <a:t>, Egypt, 3rd–4th centuries AD</a:t>
            </a:r>
          </a:p>
        </p:txBody>
      </p:sp>
      <p:sp>
        <p:nvSpPr>
          <p:cNvPr id="8" name="Text Placeholder 2"/>
          <p:cNvSpPr>
            <a:spLocks noGrp="1"/>
          </p:cNvSpPr>
          <p:nvPr>
            <p:ph type="body" sz="quarter" idx="12"/>
          </p:nvPr>
        </p:nvSpPr>
        <p:spPr/>
        <p:txBody>
          <a:bodyPr/>
          <a:lstStyle/>
          <a:p>
            <a:r>
              <a:rPr lang="en-US" dirty="0"/>
              <a:t>1:2</a:t>
            </a:r>
          </a:p>
        </p:txBody>
      </p:sp>
      <p:sp>
        <p:nvSpPr>
          <p:cNvPr id="9" name="Title 3"/>
          <p:cNvSpPr>
            <a:spLocks noGrp="1"/>
          </p:cNvSpPr>
          <p:nvPr>
            <p:ph type="title"/>
          </p:nvPr>
        </p:nvSpPr>
        <p:spPr/>
        <p:txBody>
          <a:bodyPr/>
          <a:lstStyle/>
          <a:p>
            <a:r>
              <a:rPr lang="en-US" dirty="0"/>
              <a:t>Grace to you and peace from God our Father and the Lord Jesus Christ</a:t>
            </a:r>
          </a:p>
        </p:txBody>
      </p:sp>
      <p:pic>
        <p:nvPicPr>
          <p:cNvPr id="5" name="Picture 4" descr="A picture containing building, sitting, white, yellow&#10;&#10;Description automatically generated">
            <a:extLst>
              <a:ext uri="{FF2B5EF4-FFF2-40B4-BE49-F238E27FC236}">
                <a16:creationId xmlns:a16="http://schemas.microsoft.com/office/drawing/2014/main" id="{9A29CD98-E809-6945-94B3-5AE26D5D5A62}"/>
              </a:ext>
            </a:extLst>
          </p:cNvPr>
          <p:cNvPicPr>
            <a:picLocks noChangeAspect="1"/>
          </p:cNvPicPr>
          <p:nvPr/>
        </p:nvPicPr>
        <p:blipFill rotWithShape="1">
          <a:blip r:embed="rId3">
            <a:extLst>
              <a:ext uri="{28A0092B-C50C-407E-A947-70E740481C1C}">
                <a14:useLocalDpi xmlns:a14="http://schemas.microsoft.com/office/drawing/2010/main" val="0"/>
              </a:ext>
            </a:extLst>
          </a:blip>
          <a:srcRect l="39807" t="14776" r="11113" b="49951"/>
          <a:stretch/>
        </p:blipFill>
        <p:spPr>
          <a:xfrm>
            <a:off x="0" y="533401"/>
            <a:ext cx="9144000" cy="5986272"/>
          </a:xfrm>
          <a:prstGeom prst="rect">
            <a:avLst/>
          </a:prstGeom>
        </p:spPr>
      </p:pic>
    </p:spTree>
    <p:extLst>
      <p:ext uri="{BB962C8B-B14F-4D97-AF65-F5344CB8AC3E}">
        <p14:creationId xmlns:p14="http://schemas.microsoft.com/office/powerpoint/2010/main" val="41823491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Personal letter from one </a:t>
            </a:r>
            <a:r>
              <a:rPr lang="en-US" dirty="0" err="1"/>
              <a:t>Ninnas</a:t>
            </a:r>
            <a:r>
              <a:rPr lang="en-US" dirty="0"/>
              <a:t> to a Silvanus, from </a:t>
            </a:r>
            <a:r>
              <a:rPr lang="en-US" dirty="0" err="1"/>
              <a:t>Diospolis</a:t>
            </a:r>
            <a:r>
              <a:rPr lang="en-US" dirty="0"/>
              <a:t>, Egypt, 3rd–4th centuries AD</a:t>
            </a:r>
          </a:p>
        </p:txBody>
      </p:sp>
      <p:sp>
        <p:nvSpPr>
          <p:cNvPr id="8" name="Text Placeholder 2"/>
          <p:cNvSpPr>
            <a:spLocks noGrp="1"/>
          </p:cNvSpPr>
          <p:nvPr>
            <p:ph type="body" sz="quarter" idx="12"/>
          </p:nvPr>
        </p:nvSpPr>
        <p:spPr/>
        <p:txBody>
          <a:bodyPr/>
          <a:lstStyle/>
          <a:p>
            <a:r>
              <a:rPr lang="en-US" dirty="0"/>
              <a:t>1:2</a:t>
            </a:r>
          </a:p>
        </p:txBody>
      </p:sp>
      <p:sp>
        <p:nvSpPr>
          <p:cNvPr id="9" name="Title 3"/>
          <p:cNvSpPr>
            <a:spLocks noGrp="1"/>
          </p:cNvSpPr>
          <p:nvPr>
            <p:ph type="title"/>
          </p:nvPr>
        </p:nvSpPr>
        <p:spPr/>
        <p:txBody>
          <a:bodyPr/>
          <a:lstStyle/>
          <a:p>
            <a:r>
              <a:rPr lang="en-US" dirty="0"/>
              <a:t>Grace to you and peace from God our Father and the Lord Jesus Christ</a:t>
            </a:r>
          </a:p>
        </p:txBody>
      </p:sp>
      <p:pic>
        <p:nvPicPr>
          <p:cNvPr id="5" name="Picture 4" descr="A picture containing building, sitting, white, yellow&#10;&#10;Description automatically generated">
            <a:extLst>
              <a:ext uri="{FF2B5EF4-FFF2-40B4-BE49-F238E27FC236}">
                <a16:creationId xmlns:a16="http://schemas.microsoft.com/office/drawing/2014/main" id="{9A29CD98-E809-6945-94B3-5AE26D5D5A62}"/>
              </a:ext>
            </a:extLst>
          </p:cNvPr>
          <p:cNvPicPr>
            <a:picLocks noChangeAspect="1"/>
          </p:cNvPicPr>
          <p:nvPr/>
        </p:nvPicPr>
        <p:blipFill rotWithShape="1">
          <a:blip r:embed="rId3">
            <a:extLst>
              <a:ext uri="{28A0092B-C50C-407E-A947-70E740481C1C}">
                <a14:useLocalDpi xmlns:a14="http://schemas.microsoft.com/office/drawing/2010/main" val="0"/>
              </a:ext>
            </a:extLst>
          </a:blip>
          <a:srcRect l="39807" t="14776" r="11113" b="49951"/>
          <a:stretch/>
        </p:blipFill>
        <p:spPr>
          <a:xfrm>
            <a:off x="0" y="533401"/>
            <a:ext cx="9144000" cy="5986272"/>
          </a:xfrm>
          <a:prstGeom prst="rect">
            <a:avLst/>
          </a:prstGeom>
        </p:spPr>
      </p:pic>
      <p:sp>
        <p:nvSpPr>
          <p:cNvPr id="10" name="Rounded Rectangle 9">
            <a:extLst>
              <a:ext uri="{FF2B5EF4-FFF2-40B4-BE49-F238E27FC236}">
                <a16:creationId xmlns:a16="http://schemas.microsoft.com/office/drawing/2014/main" id="{2547F18C-1A6C-194A-A913-8A3B96899093}"/>
              </a:ext>
            </a:extLst>
          </p:cNvPr>
          <p:cNvSpPr/>
          <p:nvPr/>
        </p:nvSpPr>
        <p:spPr>
          <a:xfrm>
            <a:off x="5943600" y="1905000"/>
            <a:ext cx="1539551" cy="558800"/>
          </a:xfrm>
          <a:prstGeom prst="roundRect">
            <a:avLst/>
          </a:prstGeom>
          <a:noFill/>
          <a:ln w="19050" cap="rnd">
            <a:solidFill>
              <a:srgbClr val="FF0000"/>
            </a:solidFill>
            <a:prstDash val="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454BC2E6-1192-7244-8ED7-0982C65FD098}"/>
              </a:ext>
            </a:extLst>
          </p:cNvPr>
          <p:cNvSpPr/>
          <p:nvPr/>
        </p:nvSpPr>
        <p:spPr>
          <a:xfrm>
            <a:off x="4058341" y="2286000"/>
            <a:ext cx="1885259" cy="558800"/>
          </a:xfrm>
          <a:prstGeom prst="roundRect">
            <a:avLst/>
          </a:prstGeom>
          <a:noFill/>
          <a:ln w="19050" cap="rnd">
            <a:solidFill>
              <a:srgbClr val="FFFF00"/>
            </a:solidFill>
            <a:prstDash val="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6204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andwich cut in half&#10;&#10;Description automatically generated">
            <a:extLst>
              <a:ext uri="{FF2B5EF4-FFF2-40B4-BE49-F238E27FC236}">
                <a16:creationId xmlns:a16="http://schemas.microsoft.com/office/drawing/2014/main" id="{C10B2717-0467-41C1-8ADD-7C1CA64111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2" name="Text Placeholder 1"/>
          <p:cNvSpPr>
            <a:spLocks noGrp="1"/>
          </p:cNvSpPr>
          <p:nvPr>
            <p:ph type="body" sz="quarter" idx="10"/>
          </p:nvPr>
        </p:nvSpPr>
        <p:spPr/>
        <p:txBody>
          <a:bodyPr/>
          <a:lstStyle/>
          <a:p>
            <a:r>
              <a:rPr lang="en-US" dirty="0"/>
              <a:t>“Peace” as a greeting in Lachish Letter #2, 6th century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1883576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22868"/>
            <a:ext cx="9144000" cy="6812668"/>
            <a:chOff x="0" y="22868"/>
            <a:chExt cx="9144000" cy="6812668"/>
          </a:xfrm>
        </p:grpSpPr>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8"/>
              <a:ext cx="9144000" cy="6812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eform 12">
              <a:extLst>
                <a:ext uri="{FF2B5EF4-FFF2-40B4-BE49-F238E27FC236}">
                  <a16:creationId xmlns:a16="http://schemas.microsoft.com/office/drawing/2014/main" id="{BEAF8A8F-46AD-3847-841F-7E3CC23503E0}"/>
                </a:ext>
              </a:extLst>
            </p:cNvPr>
            <p:cNvSpPr/>
            <p:nvPr/>
          </p:nvSpPr>
          <p:spPr>
            <a:xfrm>
              <a:off x="2107403" y="2118777"/>
              <a:ext cx="397657" cy="380583"/>
            </a:xfrm>
            <a:custGeom>
              <a:avLst/>
              <a:gdLst>
                <a:gd name="connsiteX0" fmla="*/ 314325 w 314325"/>
                <a:gd name="connsiteY0" fmla="*/ 0 h 314325"/>
                <a:gd name="connsiteX1" fmla="*/ 25400 w 314325"/>
                <a:gd name="connsiteY1" fmla="*/ 269875 h 314325"/>
                <a:gd name="connsiteX2" fmla="*/ 0 w 314325"/>
                <a:gd name="connsiteY2" fmla="*/ 314325 h 314325"/>
                <a:gd name="connsiteX3" fmla="*/ 66675 w 314325"/>
                <a:gd name="connsiteY3" fmla="*/ 314325 h 314325"/>
                <a:gd name="connsiteX4" fmla="*/ 82550 w 314325"/>
                <a:gd name="connsiteY4" fmla="*/ 257175 h 314325"/>
                <a:gd name="connsiteX5" fmla="*/ 314325 w 314325"/>
                <a:gd name="connsiteY5" fmla="*/ 0 h 314325"/>
                <a:gd name="connsiteX0" fmla="*/ 319087 w 319087"/>
                <a:gd name="connsiteY0" fmla="*/ 0 h 328613"/>
                <a:gd name="connsiteX1" fmla="*/ 25400 w 319087"/>
                <a:gd name="connsiteY1" fmla="*/ 284163 h 328613"/>
                <a:gd name="connsiteX2" fmla="*/ 0 w 319087"/>
                <a:gd name="connsiteY2" fmla="*/ 328613 h 328613"/>
                <a:gd name="connsiteX3" fmla="*/ 66675 w 319087"/>
                <a:gd name="connsiteY3" fmla="*/ 328613 h 328613"/>
                <a:gd name="connsiteX4" fmla="*/ 82550 w 319087"/>
                <a:gd name="connsiteY4" fmla="*/ 271463 h 328613"/>
                <a:gd name="connsiteX5" fmla="*/ 319087 w 319087"/>
                <a:gd name="connsiteY5" fmla="*/ 0 h 328613"/>
                <a:gd name="connsiteX0" fmla="*/ 319087 w 339725"/>
                <a:gd name="connsiteY0" fmla="*/ 0 h 328613"/>
                <a:gd name="connsiteX1" fmla="*/ 25400 w 339725"/>
                <a:gd name="connsiteY1" fmla="*/ 284163 h 328613"/>
                <a:gd name="connsiteX2" fmla="*/ 0 w 339725"/>
                <a:gd name="connsiteY2" fmla="*/ 328613 h 328613"/>
                <a:gd name="connsiteX3" fmla="*/ 66675 w 339725"/>
                <a:gd name="connsiteY3" fmla="*/ 328613 h 328613"/>
                <a:gd name="connsiteX4" fmla="*/ 82550 w 339725"/>
                <a:gd name="connsiteY4" fmla="*/ 271463 h 328613"/>
                <a:gd name="connsiteX5" fmla="*/ 339725 w 339725"/>
                <a:gd name="connsiteY5" fmla="*/ 1588 h 328613"/>
                <a:gd name="connsiteX6" fmla="*/ 319087 w 339725"/>
                <a:gd name="connsiteY6" fmla="*/ 0 h 328613"/>
                <a:gd name="connsiteX0" fmla="*/ 319087 w 339725"/>
                <a:gd name="connsiteY0" fmla="*/ 0 h 328613"/>
                <a:gd name="connsiteX1" fmla="*/ 25400 w 339725"/>
                <a:gd name="connsiteY1" fmla="*/ 284163 h 328613"/>
                <a:gd name="connsiteX2" fmla="*/ 0 w 339725"/>
                <a:gd name="connsiteY2" fmla="*/ 328613 h 328613"/>
                <a:gd name="connsiteX3" fmla="*/ 66675 w 339725"/>
                <a:gd name="connsiteY3" fmla="*/ 328613 h 328613"/>
                <a:gd name="connsiteX4" fmla="*/ 30163 w 339725"/>
                <a:gd name="connsiteY4" fmla="*/ 311945 h 328613"/>
                <a:gd name="connsiteX5" fmla="*/ 339725 w 339725"/>
                <a:gd name="connsiteY5" fmla="*/ 1588 h 328613"/>
                <a:gd name="connsiteX6" fmla="*/ 319087 w 339725"/>
                <a:gd name="connsiteY6" fmla="*/ 0 h 328613"/>
                <a:gd name="connsiteX0" fmla="*/ 319087 w 339725"/>
                <a:gd name="connsiteY0" fmla="*/ 0 h 328613"/>
                <a:gd name="connsiteX1" fmla="*/ 25400 w 339725"/>
                <a:gd name="connsiteY1" fmla="*/ 284163 h 328613"/>
                <a:gd name="connsiteX2" fmla="*/ 0 w 339725"/>
                <a:gd name="connsiteY2" fmla="*/ 328613 h 328613"/>
                <a:gd name="connsiteX3" fmla="*/ 88106 w 339725"/>
                <a:gd name="connsiteY3" fmla="*/ 302420 h 328613"/>
                <a:gd name="connsiteX4" fmla="*/ 30163 w 339725"/>
                <a:gd name="connsiteY4" fmla="*/ 311945 h 328613"/>
                <a:gd name="connsiteX5" fmla="*/ 339725 w 339725"/>
                <a:gd name="connsiteY5" fmla="*/ 1588 h 328613"/>
                <a:gd name="connsiteX6" fmla="*/ 319087 w 339725"/>
                <a:gd name="connsiteY6" fmla="*/ 0 h 328613"/>
                <a:gd name="connsiteX0" fmla="*/ 319087 w 339725"/>
                <a:gd name="connsiteY0" fmla="*/ 0 h 328613"/>
                <a:gd name="connsiteX1" fmla="*/ 25400 w 339725"/>
                <a:gd name="connsiteY1" fmla="*/ 284163 h 328613"/>
                <a:gd name="connsiteX2" fmla="*/ 0 w 339725"/>
                <a:gd name="connsiteY2" fmla="*/ 328613 h 328613"/>
                <a:gd name="connsiteX3" fmla="*/ 73025 w 339725"/>
                <a:gd name="connsiteY3" fmla="*/ 325438 h 328613"/>
                <a:gd name="connsiteX4" fmla="*/ 88106 w 339725"/>
                <a:gd name="connsiteY4" fmla="*/ 302420 h 328613"/>
                <a:gd name="connsiteX5" fmla="*/ 30163 w 339725"/>
                <a:gd name="connsiteY5" fmla="*/ 311945 h 328613"/>
                <a:gd name="connsiteX6" fmla="*/ 339725 w 339725"/>
                <a:gd name="connsiteY6" fmla="*/ 1588 h 328613"/>
                <a:gd name="connsiteX7" fmla="*/ 319087 w 339725"/>
                <a:gd name="connsiteY7" fmla="*/ 0 h 328613"/>
                <a:gd name="connsiteX0" fmla="*/ 319087 w 339725"/>
                <a:gd name="connsiteY0" fmla="*/ 0 h 328613"/>
                <a:gd name="connsiteX1" fmla="*/ 3969 w 339725"/>
                <a:gd name="connsiteY1" fmla="*/ 296070 h 328613"/>
                <a:gd name="connsiteX2" fmla="*/ 0 w 339725"/>
                <a:gd name="connsiteY2" fmla="*/ 328613 h 328613"/>
                <a:gd name="connsiteX3" fmla="*/ 73025 w 339725"/>
                <a:gd name="connsiteY3" fmla="*/ 325438 h 328613"/>
                <a:gd name="connsiteX4" fmla="*/ 88106 w 339725"/>
                <a:gd name="connsiteY4" fmla="*/ 302420 h 328613"/>
                <a:gd name="connsiteX5" fmla="*/ 30163 w 339725"/>
                <a:gd name="connsiteY5" fmla="*/ 311945 h 328613"/>
                <a:gd name="connsiteX6" fmla="*/ 339725 w 339725"/>
                <a:gd name="connsiteY6" fmla="*/ 1588 h 328613"/>
                <a:gd name="connsiteX7" fmla="*/ 319087 w 339725"/>
                <a:gd name="connsiteY7" fmla="*/ 0 h 328613"/>
                <a:gd name="connsiteX0" fmla="*/ 319087 w 339725"/>
                <a:gd name="connsiteY0" fmla="*/ 0 h 326232"/>
                <a:gd name="connsiteX1" fmla="*/ 3969 w 339725"/>
                <a:gd name="connsiteY1" fmla="*/ 296070 h 326232"/>
                <a:gd name="connsiteX2" fmla="*/ 0 w 339725"/>
                <a:gd name="connsiteY2" fmla="*/ 326232 h 326232"/>
                <a:gd name="connsiteX3" fmla="*/ 73025 w 339725"/>
                <a:gd name="connsiteY3" fmla="*/ 325438 h 326232"/>
                <a:gd name="connsiteX4" fmla="*/ 88106 w 339725"/>
                <a:gd name="connsiteY4" fmla="*/ 302420 h 326232"/>
                <a:gd name="connsiteX5" fmla="*/ 30163 w 339725"/>
                <a:gd name="connsiteY5" fmla="*/ 311945 h 326232"/>
                <a:gd name="connsiteX6" fmla="*/ 339725 w 339725"/>
                <a:gd name="connsiteY6" fmla="*/ 1588 h 326232"/>
                <a:gd name="connsiteX7" fmla="*/ 319087 w 339725"/>
                <a:gd name="connsiteY7" fmla="*/ 0 h 326232"/>
                <a:gd name="connsiteX0" fmla="*/ 342814 w 363452"/>
                <a:gd name="connsiteY0" fmla="*/ 0 h 329707"/>
                <a:gd name="connsiteX1" fmla="*/ 27696 w 363452"/>
                <a:gd name="connsiteY1" fmla="*/ 296070 h 329707"/>
                <a:gd name="connsiteX2" fmla="*/ 23727 w 363452"/>
                <a:gd name="connsiteY2" fmla="*/ 326232 h 329707"/>
                <a:gd name="connsiteX3" fmla="*/ 96752 w 363452"/>
                <a:gd name="connsiteY3" fmla="*/ 325438 h 329707"/>
                <a:gd name="connsiteX4" fmla="*/ 111833 w 363452"/>
                <a:gd name="connsiteY4" fmla="*/ 302420 h 329707"/>
                <a:gd name="connsiteX5" fmla="*/ 53890 w 363452"/>
                <a:gd name="connsiteY5" fmla="*/ 311945 h 329707"/>
                <a:gd name="connsiteX6" fmla="*/ 363452 w 363452"/>
                <a:gd name="connsiteY6" fmla="*/ 1588 h 329707"/>
                <a:gd name="connsiteX7" fmla="*/ 342814 w 363452"/>
                <a:gd name="connsiteY7" fmla="*/ 0 h 329707"/>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97879 w 349498"/>
                <a:gd name="connsiteY4" fmla="*/ 302420 h 329224"/>
                <a:gd name="connsiteX5" fmla="*/ 39936 w 349498"/>
                <a:gd name="connsiteY5" fmla="*/ 311945 h 329224"/>
                <a:gd name="connsiteX6" fmla="*/ 349498 w 349498"/>
                <a:gd name="connsiteY6" fmla="*/ 1588 h 329224"/>
                <a:gd name="connsiteX7" fmla="*/ 328860 w 349498"/>
                <a:gd name="connsiteY7" fmla="*/ 0 h 329224"/>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97879 w 349498"/>
                <a:gd name="connsiteY4" fmla="*/ 302420 h 329224"/>
                <a:gd name="connsiteX5" fmla="*/ 47079 w 349498"/>
                <a:gd name="connsiteY5" fmla="*/ 304801 h 329224"/>
                <a:gd name="connsiteX6" fmla="*/ 349498 w 349498"/>
                <a:gd name="connsiteY6" fmla="*/ 1588 h 329224"/>
                <a:gd name="connsiteX7" fmla="*/ 328860 w 349498"/>
                <a:gd name="connsiteY7" fmla="*/ 0 h 329224"/>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105022 w 349498"/>
                <a:gd name="connsiteY4" fmla="*/ 288132 h 329224"/>
                <a:gd name="connsiteX5" fmla="*/ 47079 w 349498"/>
                <a:gd name="connsiteY5" fmla="*/ 304801 h 329224"/>
                <a:gd name="connsiteX6" fmla="*/ 349498 w 349498"/>
                <a:gd name="connsiteY6" fmla="*/ 1588 h 329224"/>
                <a:gd name="connsiteX7" fmla="*/ 328860 w 349498"/>
                <a:gd name="connsiteY7" fmla="*/ 0 h 329224"/>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105022 w 349498"/>
                <a:gd name="connsiteY4" fmla="*/ 288132 h 329224"/>
                <a:gd name="connsiteX5" fmla="*/ 47079 w 349498"/>
                <a:gd name="connsiteY5" fmla="*/ 304801 h 329224"/>
                <a:gd name="connsiteX6" fmla="*/ 349498 w 349498"/>
                <a:gd name="connsiteY6" fmla="*/ 1588 h 329224"/>
                <a:gd name="connsiteX7" fmla="*/ 328860 w 349498"/>
                <a:gd name="connsiteY7" fmla="*/ 0 h 329224"/>
                <a:gd name="connsiteX0" fmla="*/ 327771 w 348409"/>
                <a:gd name="connsiteY0" fmla="*/ 0 h 330238"/>
                <a:gd name="connsiteX1" fmla="*/ 12653 w 348409"/>
                <a:gd name="connsiteY1" fmla="*/ 296070 h 330238"/>
                <a:gd name="connsiteX2" fmla="*/ 8684 w 348409"/>
                <a:gd name="connsiteY2" fmla="*/ 326232 h 330238"/>
                <a:gd name="connsiteX3" fmla="*/ 81709 w 348409"/>
                <a:gd name="connsiteY3" fmla="*/ 325438 h 330238"/>
                <a:gd name="connsiteX4" fmla="*/ 103933 w 348409"/>
                <a:gd name="connsiteY4" fmla="*/ 288132 h 330238"/>
                <a:gd name="connsiteX5" fmla="*/ 45990 w 348409"/>
                <a:gd name="connsiteY5" fmla="*/ 304801 h 330238"/>
                <a:gd name="connsiteX6" fmla="*/ 348409 w 348409"/>
                <a:gd name="connsiteY6" fmla="*/ 1588 h 330238"/>
                <a:gd name="connsiteX7" fmla="*/ 327771 w 348409"/>
                <a:gd name="connsiteY7" fmla="*/ 0 h 330238"/>
                <a:gd name="connsiteX0" fmla="*/ 299196 w 348409"/>
                <a:gd name="connsiteY0" fmla="*/ 19843 h 328650"/>
                <a:gd name="connsiteX1" fmla="*/ 12653 w 348409"/>
                <a:gd name="connsiteY1" fmla="*/ 294482 h 328650"/>
                <a:gd name="connsiteX2" fmla="*/ 8684 w 348409"/>
                <a:gd name="connsiteY2" fmla="*/ 324644 h 328650"/>
                <a:gd name="connsiteX3" fmla="*/ 81709 w 348409"/>
                <a:gd name="connsiteY3" fmla="*/ 323850 h 328650"/>
                <a:gd name="connsiteX4" fmla="*/ 103933 w 348409"/>
                <a:gd name="connsiteY4" fmla="*/ 286544 h 328650"/>
                <a:gd name="connsiteX5" fmla="*/ 45990 w 348409"/>
                <a:gd name="connsiteY5" fmla="*/ 303213 h 328650"/>
                <a:gd name="connsiteX6" fmla="*/ 348409 w 348409"/>
                <a:gd name="connsiteY6" fmla="*/ 0 h 328650"/>
                <a:gd name="connsiteX7" fmla="*/ 299196 w 348409"/>
                <a:gd name="connsiteY7" fmla="*/ 19843 h 328650"/>
                <a:gd name="connsiteX0" fmla="*/ 299196 w 348409"/>
                <a:gd name="connsiteY0" fmla="*/ 19843 h 328650"/>
                <a:gd name="connsiteX1" fmla="*/ 12653 w 348409"/>
                <a:gd name="connsiteY1" fmla="*/ 294482 h 328650"/>
                <a:gd name="connsiteX2" fmla="*/ 8684 w 348409"/>
                <a:gd name="connsiteY2" fmla="*/ 324644 h 328650"/>
                <a:gd name="connsiteX3" fmla="*/ 81709 w 348409"/>
                <a:gd name="connsiteY3" fmla="*/ 323850 h 328650"/>
                <a:gd name="connsiteX4" fmla="*/ 103933 w 348409"/>
                <a:gd name="connsiteY4" fmla="*/ 286544 h 328650"/>
                <a:gd name="connsiteX5" fmla="*/ 45990 w 348409"/>
                <a:gd name="connsiteY5" fmla="*/ 303213 h 328650"/>
                <a:gd name="connsiteX6" fmla="*/ 348409 w 348409"/>
                <a:gd name="connsiteY6" fmla="*/ 0 h 328650"/>
                <a:gd name="connsiteX7" fmla="*/ 299196 w 348409"/>
                <a:gd name="connsiteY7" fmla="*/ 19843 h 328650"/>
                <a:gd name="connsiteX0" fmla="*/ 299196 w 324597"/>
                <a:gd name="connsiteY0" fmla="*/ 0 h 308807"/>
                <a:gd name="connsiteX1" fmla="*/ 12653 w 324597"/>
                <a:gd name="connsiteY1" fmla="*/ 274639 h 308807"/>
                <a:gd name="connsiteX2" fmla="*/ 8684 w 324597"/>
                <a:gd name="connsiteY2" fmla="*/ 304801 h 308807"/>
                <a:gd name="connsiteX3" fmla="*/ 81709 w 324597"/>
                <a:gd name="connsiteY3" fmla="*/ 304007 h 308807"/>
                <a:gd name="connsiteX4" fmla="*/ 103933 w 324597"/>
                <a:gd name="connsiteY4" fmla="*/ 266701 h 308807"/>
                <a:gd name="connsiteX5" fmla="*/ 45990 w 324597"/>
                <a:gd name="connsiteY5" fmla="*/ 283370 h 308807"/>
                <a:gd name="connsiteX6" fmla="*/ 324597 w 324597"/>
                <a:gd name="connsiteY6" fmla="*/ 8732 h 308807"/>
                <a:gd name="connsiteX7" fmla="*/ 299196 w 324597"/>
                <a:gd name="connsiteY7" fmla="*/ 0 h 308807"/>
                <a:gd name="connsiteX0" fmla="*/ 299196 w 324597"/>
                <a:gd name="connsiteY0" fmla="*/ 0 h 308807"/>
                <a:gd name="connsiteX1" fmla="*/ 12653 w 324597"/>
                <a:gd name="connsiteY1" fmla="*/ 274639 h 308807"/>
                <a:gd name="connsiteX2" fmla="*/ 8684 w 324597"/>
                <a:gd name="connsiteY2" fmla="*/ 304801 h 308807"/>
                <a:gd name="connsiteX3" fmla="*/ 81709 w 324597"/>
                <a:gd name="connsiteY3" fmla="*/ 304007 h 308807"/>
                <a:gd name="connsiteX4" fmla="*/ 103933 w 324597"/>
                <a:gd name="connsiteY4" fmla="*/ 266701 h 308807"/>
                <a:gd name="connsiteX5" fmla="*/ 45990 w 324597"/>
                <a:gd name="connsiteY5" fmla="*/ 283370 h 308807"/>
                <a:gd name="connsiteX6" fmla="*/ 324597 w 324597"/>
                <a:gd name="connsiteY6" fmla="*/ 8732 h 308807"/>
                <a:gd name="connsiteX7" fmla="*/ 299196 w 324597"/>
                <a:gd name="connsiteY7" fmla="*/ 0 h 308807"/>
                <a:gd name="connsiteX0" fmla="*/ 299196 w 325537"/>
                <a:gd name="connsiteY0" fmla="*/ 13382 h 322189"/>
                <a:gd name="connsiteX1" fmla="*/ 12653 w 325537"/>
                <a:gd name="connsiteY1" fmla="*/ 288021 h 322189"/>
                <a:gd name="connsiteX2" fmla="*/ 8684 w 325537"/>
                <a:gd name="connsiteY2" fmla="*/ 318183 h 322189"/>
                <a:gd name="connsiteX3" fmla="*/ 81709 w 325537"/>
                <a:gd name="connsiteY3" fmla="*/ 317389 h 322189"/>
                <a:gd name="connsiteX4" fmla="*/ 103933 w 325537"/>
                <a:gd name="connsiteY4" fmla="*/ 280083 h 322189"/>
                <a:gd name="connsiteX5" fmla="*/ 45990 w 325537"/>
                <a:gd name="connsiteY5" fmla="*/ 296752 h 322189"/>
                <a:gd name="connsiteX6" fmla="*/ 324597 w 325537"/>
                <a:gd name="connsiteY6" fmla="*/ 22114 h 322189"/>
                <a:gd name="connsiteX7" fmla="*/ 299196 w 325537"/>
                <a:gd name="connsiteY7" fmla="*/ 13382 h 322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537" h="322189">
                  <a:moveTo>
                    <a:pt x="299196" y="13382"/>
                  </a:moveTo>
                  <a:cubicBezTo>
                    <a:pt x="196539" y="121597"/>
                    <a:pt x="108167" y="196475"/>
                    <a:pt x="12653" y="288021"/>
                  </a:cubicBezTo>
                  <a:cubicBezTo>
                    <a:pt x="-7190" y="306674"/>
                    <a:pt x="180" y="309012"/>
                    <a:pt x="8684" y="318183"/>
                  </a:cubicBezTo>
                  <a:cubicBezTo>
                    <a:pt x="15431" y="325459"/>
                    <a:pt x="67025" y="321358"/>
                    <a:pt x="81709" y="317389"/>
                  </a:cubicBezTo>
                  <a:cubicBezTo>
                    <a:pt x="89117" y="304954"/>
                    <a:pt x="113194" y="316330"/>
                    <a:pt x="103933" y="280083"/>
                  </a:cubicBezTo>
                  <a:lnTo>
                    <a:pt x="45990" y="296752"/>
                  </a:lnTo>
                  <a:cubicBezTo>
                    <a:pt x="84090" y="253625"/>
                    <a:pt x="272209" y="89053"/>
                    <a:pt x="324597" y="22114"/>
                  </a:cubicBezTo>
                  <a:cubicBezTo>
                    <a:pt x="330418" y="-23659"/>
                    <a:pt x="307663" y="16293"/>
                    <a:pt x="299196" y="13382"/>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Freeform 13">
              <a:extLst>
                <a:ext uri="{FF2B5EF4-FFF2-40B4-BE49-F238E27FC236}">
                  <a16:creationId xmlns:a16="http://schemas.microsoft.com/office/drawing/2014/main" id="{C625E56B-ED6B-6C4E-98A1-A55357018D26}"/>
                </a:ext>
              </a:extLst>
            </p:cNvPr>
            <p:cNvSpPr/>
            <p:nvPr/>
          </p:nvSpPr>
          <p:spPr>
            <a:xfrm>
              <a:off x="2250281" y="2418394"/>
              <a:ext cx="284774" cy="104775"/>
            </a:xfrm>
            <a:custGeom>
              <a:avLst/>
              <a:gdLst>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9225 w 266700"/>
                <a:gd name="connsiteY11" fmla="*/ 41275 h 104775"/>
                <a:gd name="connsiteX12" fmla="*/ 200025 w 266700"/>
                <a:gd name="connsiteY12" fmla="*/ 25400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9225 w 266700"/>
                <a:gd name="connsiteY11" fmla="*/ 41275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6844 w 266700"/>
                <a:gd name="connsiteY11" fmla="*/ 57944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6844 w 266700"/>
                <a:gd name="connsiteY11" fmla="*/ 57944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6844 w 266700"/>
                <a:gd name="connsiteY11" fmla="*/ 57944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23825 w 266700"/>
                <a:gd name="connsiteY8" fmla="*/ 0 h 104775"/>
                <a:gd name="connsiteX9" fmla="*/ 149225 w 266700"/>
                <a:gd name="connsiteY9" fmla="*/ 19050 h 104775"/>
                <a:gd name="connsiteX10" fmla="*/ 146844 w 266700"/>
                <a:gd name="connsiteY10" fmla="*/ 57944 h 104775"/>
                <a:gd name="connsiteX11" fmla="*/ 230981 w 266700"/>
                <a:gd name="connsiteY11" fmla="*/ 13493 h 104775"/>
                <a:gd name="connsiteX12" fmla="*/ 266700 w 266700"/>
                <a:gd name="connsiteY12"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57944 w 266700"/>
                <a:gd name="connsiteY7" fmla="*/ 69056 h 104775"/>
                <a:gd name="connsiteX8" fmla="*/ 123825 w 266700"/>
                <a:gd name="connsiteY8" fmla="*/ 0 h 104775"/>
                <a:gd name="connsiteX9" fmla="*/ 149225 w 266700"/>
                <a:gd name="connsiteY9" fmla="*/ 19050 h 104775"/>
                <a:gd name="connsiteX10" fmla="*/ 146844 w 266700"/>
                <a:gd name="connsiteY10" fmla="*/ 57944 h 104775"/>
                <a:gd name="connsiteX11" fmla="*/ 230981 w 266700"/>
                <a:gd name="connsiteY11" fmla="*/ 13493 h 104775"/>
                <a:gd name="connsiteX12" fmla="*/ 266700 w 266700"/>
                <a:gd name="connsiteY12"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53975 w 266700"/>
                <a:gd name="connsiteY6" fmla="*/ 3175 h 104775"/>
                <a:gd name="connsiteX7" fmla="*/ 57944 w 266700"/>
                <a:gd name="connsiteY7" fmla="*/ 69056 h 104775"/>
                <a:gd name="connsiteX8" fmla="*/ 123825 w 266700"/>
                <a:gd name="connsiteY8" fmla="*/ 0 h 104775"/>
                <a:gd name="connsiteX9" fmla="*/ 149225 w 266700"/>
                <a:gd name="connsiteY9" fmla="*/ 19050 h 104775"/>
                <a:gd name="connsiteX10" fmla="*/ 146844 w 266700"/>
                <a:gd name="connsiteY10" fmla="*/ 57944 h 104775"/>
                <a:gd name="connsiteX11" fmla="*/ 230981 w 266700"/>
                <a:gd name="connsiteY11" fmla="*/ 13493 h 104775"/>
                <a:gd name="connsiteX12" fmla="*/ 266700 w 266700"/>
                <a:gd name="connsiteY12" fmla="*/ 15875 h 104775"/>
                <a:gd name="connsiteX0" fmla="*/ 252412 w 252412"/>
                <a:gd name="connsiteY0" fmla="*/ 15875 h 104775"/>
                <a:gd name="connsiteX1" fmla="*/ 112712 w 252412"/>
                <a:gd name="connsiteY1" fmla="*/ 98425 h 104775"/>
                <a:gd name="connsiteX2" fmla="*/ 80962 w 252412"/>
                <a:gd name="connsiteY2" fmla="*/ 76200 h 104775"/>
                <a:gd name="connsiteX3" fmla="*/ 46037 w 252412"/>
                <a:gd name="connsiteY3" fmla="*/ 104775 h 104775"/>
                <a:gd name="connsiteX4" fmla="*/ 23812 w 252412"/>
                <a:gd name="connsiteY4" fmla="*/ 95250 h 104775"/>
                <a:gd name="connsiteX5" fmla="*/ 0 w 252412"/>
                <a:gd name="connsiteY5" fmla="*/ 27781 h 104775"/>
                <a:gd name="connsiteX6" fmla="*/ 39687 w 252412"/>
                <a:gd name="connsiteY6" fmla="*/ 3175 h 104775"/>
                <a:gd name="connsiteX7" fmla="*/ 43656 w 252412"/>
                <a:gd name="connsiteY7" fmla="*/ 69056 h 104775"/>
                <a:gd name="connsiteX8" fmla="*/ 109537 w 252412"/>
                <a:gd name="connsiteY8" fmla="*/ 0 h 104775"/>
                <a:gd name="connsiteX9" fmla="*/ 134937 w 252412"/>
                <a:gd name="connsiteY9" fmla="*/ 19050 h 104775"/>
                <a:gd name="connsiteX10" fmla="*/ 132556 w 252412"/>
                <a:gd name="connsiteY10" fmla="*/ 57944 h 104775"/>
                <a:gd name="connsiteX11" fmla="*/ 216693 w 252412"/>
                <a:gd name="connsiteY11" fmla="*/ 13493 h 104775"/>
                <a:gd name="connsiteX12" fmla="*/ 252412 w 252412"/>
                <a:gd name="connsiteY12" fmla="*/ 15875 h 104775"/>
                <a:gd name="connsiteX0" fmla="*/ 252412 w 252412"/>
                <a:gd name="connsiteY0" fmla="*/ 15875 h 104775"/>
                <a:gd name="connsiteX1" fmla="*/ 112712 w 252412"/>
                <a:gd name="connsiteY1" fmla="*/ 98425 h 104775"/>
                <a:gd name="connsiteX2" fmla="*/ 80962 w 252412"/>
                <a:gd name="connsiteY2" fmla="*/ 76200 h 104775"/>
                <a:gd name="connsiteX3" fmla="*/ 46037 w 252412"/>
                <a:gd name="connsiteY3" fmla="*/ 104775 h 104775"/>
                <a:gd name="connsiteX4" fmla="*/ 19050 w 252412"/>
                <a:gd name="connsiteY4" fmla="*/ 104775 h 104775"/>
                <a:gd name="connsiteX5" fmla="*/ 0 w 252412"/>
                <a:gd name="connsiteY5" fmla="*/ 27781 h 104775"/>
                <a:gd name="connsiteX6" fmla="*/ 39687 w 252412"/>
                <a:gd name="connsiteY6" fmla="*/ 3175 h 104775"/>
                <a:gd name="connsiteX7" fmla="*/ 43656 w 252412"/>
                <a:gd name="connsiteY7" fmla="*/ 69056 h 104775"/>
                <a:gd name="connsiteX8" fmla="*/ 109537 w 252412"/>
                <a:gd name="connsiteY8" fmla="*/ 0 h 104775"/>
                <a:gd name="connsiteX9" fmla="*/ 134937 w 252412"/>
                <a:gd name="connsiteY9" fmla="*/ 19050 h 104775"/>
                <a:gd name="connsiteX10" fmla="*/ 132556 w 252412"/>
                <a:gd name="connsiteY10" fmla="*/ 57944 h 104775"/>
                <a:gd name="connsiteX11" fmla="*/ 216693 w 252412"/>
                <a:gd name="connsiteY11" fmla="*/ 13493 h 104775"/>
                <a:gd name="connsiteX12" fmla="*/ 252412 w 252412"/>
                <a:gd name="connsiteY12" fmla="*/ 158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412" h="104775">
                  <a:moveTo>
                    <a:pt x="252412" y="15875"/>
                  </a:moveTo>
                  <a:cubicBezTo>
                    <a:pt x="205845" y="43392"/>
                    <a:pt x="135466" y="92339"/>
                    <a:pt x="112712" y="98425"/>
                  </a:cubicBezTo>
                  <a:lnTo>
                    <a:pt x="80962" y="76200"/>
                  </a:lnTo>
                  <a:lnTo>
                    <a:pt x="46037" y="104775"/>
                  </a:lnTo>
                  <a:lnTo>
                    <a:pt x="19050" y="104775"/>
                  </a:lnTo>
                  <a:lnTo>
                    <a:pt x="0" y="27781"/>
                  </a:lnTo>
                  <a:lnTo>
                    <a:pt x="39687" y="3175"/>
                  </a:lnTo>
                  <a:lnTo>
                    <a:pt x="43656" y="69056"/>
                  </a:lnTo>
                  <a:lnTo>
                    <a:pt x="109537" y="0"/>
                  </a:lnTo>
                  <a:lnTo>
                    <a:pt x="134937" y="19050"/>
                  </a:lnTo>
                  <a:cubicBezTo>
                    <a:pt x="134143" y="32015"/>
                    <a:pt x="123825" y="49742"/>
                    <a:pt x="132556" y="57944"/>
                  </a:cubicBezTo>
                  <a:lnTo>
                    <a:pt x="216693" y="13493"/>
                  </a:lnTo>
                  <a:lnTo>
                    <a:pt x="252412" y="15875"/>
                  </a:ln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Freeform 14">
              <a:extLst>
                <a:ext uri="{FF2B5EF4-FFF2-40B4-BE49-F238E27FC236}">
                  <a16:creationId xmlns:a16="http://schemas.microsoft.com/office/drawing/2014/main" id="{857CFA56-E174-6247-A62E-B2D252D92E46}"/>
                </a:ext>
              </a:extLst>
            </p:cNvPr>
            <p:cNvSpPr/>
            <p:nvPr/>
          </p:nvSpPr>
          <p:spPr>
            <a:xfrm>
              <a:off x="6938964" y="2891367"/>
              <a:ext cx="357185" cy="328084"/>
            </a:xfrm>
            <a:custGeom>
              <a:avLst/>
              <a:gdLst>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84150 w 295275"/>
                <a:gd name="connsiteY12" fmla="*/ 79375 h 254000"/>
                <a:gd name="connsiteX13" fmla="*/ 276225 w 295275"/>
                <a:gd name="connsiteY13" fmla="*/ 0 h 254000"/>
                <a:gd name="connsiteX14" fmla="*/ 193675 w 295275"/>
                <a:gd name="connsiteY14" fmla="*/ 28575 h 254000"/>
                <a:gd name="connsiteX15" fmla="*/ 104775 w 295275"/>
                <a:gd name="connsiteY15" fmla="*/ 95250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84150 w 295275"/>
                <a:gd name="connsiteY12" fmla="*/ 79375 h 254000"/>
                <a:gd name="connsiteX13" fmla="*/ 276225 w 295275"/>
                <a:gd name="connsiteY13" fmla="*/ 0 h 254000"/>
                <a:gd name="connsiteX14" fmla="*/ 193675 w 295275"/>
                <a:gd name="connsiteY14" fmla="*/ 28575 h 254000"/>
                <a:gd name="connsiteX15" fmla="*/ 59531 w 295275"/>
                <a:gd name="connsiteY15" fmla="*/ 116681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84150 w 295275"/>
                <a:gd name="connsiteY12" fmla="*/ 79375 h 254000"/>
                <a:gd name="connsiteX13" fmla="*/ 276225 w 295275"/>
                <a:gd name="connsiteY13" fmla="*/ 0 h 254000"/>
                <a:gd name="connsiteX14" fmla="*/ 217487 w 295275"/>
                <a:gd name="connsiteY14" fmla="*/ 4763 h 254000"/>
                <a:gd name="connsiteX15" fmla="*/ 59531 w 295275"/>
                <a:gd name="connsiteY15" fmla="*/ 116681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72244 w 295275"/>
                <a:gd name="connsiteY12" fmla="*/ 74612 h 254000"/>
                <a:gd name="connsiteX13" fmla="*/ 276225 w 295275"/>
                <a:gd name="connsiteY13" fmla="*/ 0 h 254000"/>
                <a:gd name="connsiteX14" fmla="*/ 217487 w 295275"/>
                <a:gd name="connsiteY14" fmla="*/ 4763 h 254000"/>
                <a:gd name="connsiteX15" fmla="*/ 59531 w 295275"/>
                <a:gd name="connsiteY15" fmla="*/ 116681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93675 w 295275"/>
                <a:gd name="connsiteY12" fmla="*/ 83344 h 254000"/>
                <a:gd name="connsiteX13" fmla="*/ 172244 w 295275"/>
                <a:gd name="connsiteY13" fmla="*/ 74612 h 254000"/>
                <a:gd name="connsiteX14" fmla="*/ 276225 w 295275"/>
                <a:gd name="connsiteY14" fmla="*/ 0 h 254000"/>
                <a:gd name="connsiteX15" fmla="*/ 217487 w 295275"/>
                <a:gd name="connsiteY15" fmla="*/ 4763 h 254000"/>
                <a:gd name="connsiteX16" fmla="*/ 59531 w 295275"/>
                <a:gd name="connsiteY16" fmla="*/ 116681 h 254000"/>
                <a:gd name="connsiteX17" fmla="*/ 180975 w 295275"/>
                <a:gd name="connsiteY17" fmla="*/ 142875 h 254000"/>
                <a:gd name="connsiteX0" fmla="*/ 180975 w 295275"/>
                <a:gd name="connsiteY0" fmla="*/ 138112 h 249237"/>
                <a:gd name="connsiteX1" fmla="*/ 139700 w 295275"/>
                <a:gd name="connsiteY1" fmla="*/ 179387 h 249237"/>
                <a:gd name="connsiteX2" fmla="*/ 82550 w 295275"/>
                <a:gd name="connsiteY2" fmla="*/ 211137 h 249237"/>
                <a:gd name="connsiteX3" fmla="*/ 19050 w 295275"/>
                <a:gd name="connsiteY3" fmla="*/ 236537 h 249237"/>
                <a:gd name="connsiteX4" fmla="*/ 0 w 295275"/>
                <a:gd name="connsiteY4" fmla="*/ 246062 h 249237"/>
                <a:gd name="connsiteX5" fmla="*/ 82550 w 295275"/>
                <a:gd name="connsiteY5" fmla="*/ 249237 h 249237"/>
                <a:gd name="connsiteX6" fmla="*/ 152400 w 295275"/>
                <a:gd name="connsiteY6" fmla="*/ 220662 h 249237"/>
                <a:gd name="connsiteX7" fmla="*/ 222250 w 295275"/>
                <a:gd name="connsiteY7" fmla="*/ 173037 h 249237"/>
                <a:gd name="connsiteX8" fmla="*/ 295275 w 295275"/>
                <a:gd name="connsiteY8" fmla="*/ 106362 h 249237"/>
                <a:gd name="connsiteX9" fmla="*/ 219075 w 295275"/>
                <a:gd name="connsiteY9" fmla="*/ 100012 h 249237"/>
                <a:gd name="connsiteX10" fmla="*/ 288925 w 295275"/>
                <a:gd name="connsiteY10" fmla="*/ 52387 h 249237"/>
                <a:gd name="connsiteX11" fmla="*/ 273050 w 295275"/>
                <a:gd name="connsiteY11" fmla="*/ 36512 h 249237"/>
                <a:gd name="connsiteX12" fmla="*/ 193675 w 295275"/>
                <a:gd name="connsiteY12" fmla="*/ 78581 h 249237"/>
                <a:gd name="connsiteX13" fmla="*/ 172244 w 295275"/>
                <a:gd name="connsiteY13" fmla="*/ 69849 h 249237"/>
                <a:gd name="connsiteX14" fmla="*/ 266700 w 295275"/>
                <a:gd name="connsiteY14" fmla="*/ 14287 h 249237"/>
                <a:gd name="connsiteX15" fmla="*/ 217487 w 295275"/>
                <a:gd name="connsiteY15" fmla="*/ 0 h 249237"/>
                <a:gd name="connsiteX16" fmla="*/ 59531 w 295275"/>
                <a:gd name="connsiteY16" fmla="*/ 111918 h 249237"/>
                <a:gd name="connsiteX17" fmla="*/ 180975 w 295275"/>
                <a:gd name="connsiteY17" fmla="*/ 138112 h 249237"/>
                <a:gd name="connsiteX0" fmla="*/ 180975 w 295275"/>
                <a:gd name="connsiteY0" fmla="*/ 138112 h 249237"/>
                <a:gd name="connsiteX1" fmla="*/ 139700 w 295275"/>
                <a:gd name="connsiteY1" fmla="*/ 179387 h 249237"/>
                <a:gd name="connsiteX2" fmla="*/ 82550 w 295275"/>
                <a:gd name="connsiteY2" fmla="*/ 211137 h 249237"/>
                <a:gd name="connsiteX3" fmla="*/ 19050 w 295275"/>
                <a:gd name="connsiteY3" fmla="*/ 236537 h 249237"/>
                <a:gd name="connsiteX4" fmla="*/ 0 w 295275"/>
                <a:gd name="connsiteY4" fmla="*/ 246062 h 249237"/>
                <a:gd name="connsiteX5" fmla="*/ 82550 w 295275"/>
                <a:gd name="connsiteY5" fmla="*/ 249237 h 249237"/>
                <a:gd name="connsiteX6" fmla="*/ 152400 w 295275"/>
                <a:gd name="connsiteY6" fmla="*/ 220662 h 249237"/>
                <a:gd name="connsiteX7" fmla="*/ 222250 w 295275"/>
                <a:gd name="connsiteY7" fmla="*/ 173037 h 249237"/>
                <a:gd name="connsiteX8" fmla="*/ 295275 w 295275"/>
                <a:gd name="connsiteY8" fmla="*/ 113506 h 249237"/>
                <a:gd name="connsiteX9" fmla="*/ 219075 w 295275"/>
                <a:gd name="connsiteY9" fmla="*/ 100012 h 249237"/>
                <a:gd name="connsiteX10" fmla="*/ 288925 w 295275"/>
                <a:gd name="connsiteY10" fmla="*/ 52387 h 249237"/>
                <a:gd name="connsiteX11" fmla="*/ 273050 w 295275"/>
                <a:gd name="connsiteY11" fmla="*/ 36512 h 249237"/>
                <a:gd name="connsiteX12" fmla="*/ 193675 w 295275"/>
                <a:gd name="connsiteY12" fmla="*/ 78581 h 249237"/>
                <a:gd name="connsiteX13" fmla="*/ 172244 w 295275"/>
                <a:gd name="connsiteY13" fmla="*/ 69849 h 249237"/>
                <a:gd name="connsiteX14" fmla="*/ 266700 w 295275"/>
                <a:gd name="connsiteY14" fmla="*/ 14287 h 249237"/>
                <a:gd name="connsiteX15" fmla="*/ 217487 w 295275"/>
                <a:gd name="connsiteY15" fmla="*/ 0 h 249237"/>
                <a:gd name="connsiteX16" fmla="*/ 59531 w 295275"/>
                <a:gd name="connsiteY16" fmla="*/ 111918 h 249237"/>
                <a:gd name="connsiteX17" fmla="*/ 180975 w 295275"/>
                <a:gd name="connsiteY17" fmla="*/ 138112 h 249237"/>
                <a:gd name="connsiteX0" fmla="*/ 180975 w 295275"/>
                <a:gd name="connsiteY0" fmla="*/ 138112 h 250832"/>
                <a:gd name="connsiteX1" fmla="*/ 139700 w 295275"/>
                <a:gd name="connsiteY1" fmla="*/ 179387 h 250832"/>
                <a:gd name="connsiteX2" fmla="*/ 82550 w 295275"/>
                <a:gd name="connsiteY2" fmla="*/ 211137 h 250832"/>
                <a:gd name="connsiteX3" fmla="*/ 19050 w 295275"/>
                <a:gd name="connsiteY3" fmla="*/ 236537 h 250832"/>
                <a:gd name="connsiteX4" fmla="*/ 0 w 295275"/>
                <a:gd name="connsiteY4" fmla="*/ 246062 h 250832"/>
                <a:gd name="connsiteX5" fmla="*/ 82550 w 295275"/>
                <a:gd name="connsiteY5" fmla="*/ 249237 h 250832"/>
                <a:gd name="connsiteX6" fmla="*/ 152400 w 295275"/>
                <a:gd name="connsiteY6" fmla="*/ 220662 h 250832"/>
                <a:gd name="connsiteX7" fmla="*/ 222250 w 295275"/>
                <a:gd name="connsiteY7" fmla="*/ 173037 h 250832"/>
                <a:gd name="connsiteX8" fmla="*/ 295275 w 295275"/>
                <a:gd name="connsiteY8" fmla="*/ 113506 h 250832"/>
                <a:gd name="connsiteX9" fmla="*/ 219075 w 295275"/>
                <a:gd name="connsiteY9" fmla="*/ 100012 h 250832"/>
                <a:gd name="connsiteX10" fmla="*/ 288925 w 295275"/>
                <a:gd name="connsiteY10" fmla="*/ 52387 h 250832"/>
                <a:gd name="connsiteX11" fmla="*/ 273050 w 295275"/>
                <a:gd name="connsiteY11" fmla="*/ 36512 h 250832"/>
                <a:gd name="connsiteX12" fmla="*/ 193675 w 295275"/>
                <a:gd name="connsiteY12" fmla="*/ 78581 h 250832"/>
                <a:gd name="connsiteX13" fmla="*/ 172244 w 295275"/>
                <a:gd name="connsiteY13" fmla="*/ 69849 h 250832"/>
                <a:gd name="connsiteX14" fmla="*/ 266700 w 295275"/>
                <a:gd name="connsiteY14" fmla="*/ 14287 h 250832"/>
                <a:gd name="connsiteX15" fmla="*/ 217487 w 295275"/>
                <a:gd name="connsiteY15" fmla="*/ 0 h 250832"/>
                <a:gd name="connsiteX16" fmla="*/ 59531 w 295275"/>
                <a:gd name="connsiteY16" fmla="*/ 111918 h 250832"/>
                <a:gd name="connsiteX17" fmla="*/ 180975 w 295275"/>
                <a:gd name="connsiteY17" fmla="*/ 138112 h 250832"/>
                <a:gd name="connsiteX0" fmla="*/ 180975 w 295275"/>
                <a:gd name="connsiteY0" fmla="*/ 138112 h 250832"/>
                <a:gd name="connsiteX1" fmla="*/ 139700 w 295275"/>
                <a:gd name="connsiteY1" fmla="*/ 179387 h 250832"/>
                <a:gd name="connsiteX2" fmla="*/ 82550 w 295275"/>
                <a:gd name="connsiteY2" fmla="*/ 211137 h 250832"/>
                <a:gd name="connsiteX3" fmla="*/ 19050 w 295275"/>
                <a:gd name="connsiteY3" fmla="*/ 236537 h 250832"/>
                <a:gd name="connsiteX4" fmla="*/ 0 w 295275"/>
                <a:gd name="connsiteY4" fmla="*/ 246062 h 250832"/>
                <a:gd name="connsiteX5" fmla="*/ 82550 w 295275"/>
                <a:gd name="connsiteY5" fmla="*/ 249237 h 250832"/>
                <a:gd name="connsiteX6" fmla="*/ 152400 w 295275"/>
                <a:gd name="connsiteY6" fmla="*/ 220662 h 250832"/>
                <a:gd name="connsiteX7" fmla="*/ 222250 w 295275"/>
                <a:gd name="connsiteY7" fmla="*/ 173037 h 250832"/>
                <a:gd name="connsiteX8" fmla="*/ 295275 w 295275"/>
                <a:gd name="connsiteY8" fmla="*/ 113506 h 250832"/>
                <a:gd name="connsiteX9" fmla="*/ 219075 w 295275"/>
                <a:gd name="connsiteY9" fmla="*/ 100012 h 250832"/>
                <a:gd name="connsiteX10" fmla="*/ 288925 w 295275"/>
                <a:gd name="connsiteY10" fmla="*/ 52387 h 250832"/>
                <a:gd name="connsiteX11" fmla="*/ 273050 w 295275"/>
                <a:gd name="connsiteY11" fmla="*/ 36512 h 250832"/>
                <a:gd name="connsiteX12" fmla="*/ 193675 w 295275"/>
                <a:gd name="connsiteY12" fmla="*/ 78581 h 250832"/>
                <a:gd name="connsiteX13" fmla="*/ 172244 w 295275"/>
                <a:gd name="connsiteY13" fmla="*/ 69849 h 250832"/>
                <a:gd name="connsiteX14" fmla="*/ 266700 w 295275"/>
                <a:gd name="connsiteY14" fmla="*/ 14287 h 250832"/>
                <a:gd name="connsiteX15" fmla="*/ 217487 w 295275"/>
                <a:gd name="connsiteY15" fmla="*/ 0 h 250832"/>
                <a:gd name="connsiteX16" fmla="*/ 59531 w 295275"/>
                <a:gd name="connsiteY16" fmla="*/ 111918 h 250832"/>
                <a:gd name="connsiteX17" fmla="*/ 180975 w 295275"/>
                <a:gd name="connsiteY17" fmla="*/ 138112 h 250832"/>
                <a:gd name="connsiteX0" fmla="*/ 180975 w 295275"/>
                <a:gd name="connsiteY0" fmla="*/ 138112 h 250832"/>
                <a:gd name="connsiteX1" fmla="*/ 139700 w 295275"/>
                <a:gd name="connsiteY1" fmla="*/ 179387 h 250832"/>
                <a:gd name="connsiteX2" fmla="*/ 82550 w 295275"/>
                <a:gd name="connsiteY2" fmla="*/ 211137 h 250832"/>
                <a:gd name="connsiteX3" fmla="*/ 19050 w 295275"/>
                <a:gd name="connsiteY3" fmla="*/ 236537 h 250832"/>
                <a:gd name="connsiteX4" fmla="*/ 0 w 295275"/>
                <a:gd name="connsiteY4" fmla="*/ 246062 h 250832"/>
                <a:gd name="connsiteX5" fmla="*/ 82550 w 295275"/>
                <a:gd name="connsiteY5" fmla="*/ 249237 h 250832"/>
                <a:gd name="connsiteX6" fmla="*/ 152400 w 295275"/>
                <a:gd name="connsiteY6" fmla="*/ 220662 h 250832"/>
                <a:gd name="connsiteX7" fmla="*/ 222250 w 295275"/>
                <a:gd name="connsiteY7" fmla="*/ 173037 h 250832"/>
                <a:gd name="connsiteX8" fmla="*/ 295275 w 295275"/>
                <a:gd name="connsiteY8" fmla="*/ 113506 h 250832"/>
                <a:gd name="connsiteX9" fmla="*/ 219075 w 295275"/>
                <a:gd name="connsiteY9" fmla="*/ 100012 h 250832"/>
                <a:gd name="connsiteX10" fmla="*/ 288925 w 295275"/>
                <a:gd name="connsiteY10" fmla="*/ 52387 h 250832"/>
                <a:gd name="connsiteX11" fmla="*/ 273050 w 295275"/>
                <a:gd name="connsiteY11" fmla="*/ 36512 h 250832"/>
                <a:gd name="connsiteX12" fmla="*/ 193675 w 295275"/>
                <a:gd name="connsiteY12" fmla="*/ 78581 h 250832"/>
                <a:gd name="connsiteX13" fmla="*/ 172244 w 295275"/>
                <a:gd name="connsiteY13" fmla="*/ 69849 h 250832"/>
                <a:gd name="connsiteX14" fmla="*/ 266700 w 295275"/>
                <a:gd name="connsiteY14" fmla="*/ 14287 h 250832"/>
                <a:gd name="connsiteX15" fmla="*/ 217487 w 295275"/>
                <a:gd name="connsiteY15" fmla="*/ 0 h 250832"/>
                <a:gd name="connsiteX16" fmla="*/ 59531 w 295275"/>
                <a:gd name="connsiteY16" fmla="*/ 111918 h 250832"/>
                <a:gd name="connsiteX17" fmla="*/ 180975 w 295275"/>
                <a:gd name="connsiteY17" fmla="*/ 138112 h 250832"/>
                <a:gd name="connsiteX0" fmla="*/ 180975 w 295275"/>
                <a:gd name="connsiteY0" fmla="*/ 123825 h 236545"/>
                <a:gd name="connsiteX1" fmla="*/ 139700 w 295275"/>
                <a:gd name="connsiteY1" fmla="*/ 165100 h 236545"/>
                <a:gd name="connsiteX2" fmla="*/ 82550 w 295275"/>
                <a:gd name="connsiteY2" fmla="*/ 196850 h 236545"/>
                <a:gd name="connsiteX3" fmla="*/ 19050 w 295275"/>
                <a:gd name="connsiteY3" fmla="*/ 222250 h 236545"/>
                <a:gd name="connsiteX4" fmla="*/ 0 w 295275"/>
                <a:gd name="connsiteY4" fmla="*/ 231775 h 236545"/>
                <a:gd name="connsiteX5" fmla="*/ 82550 w 295275"/>
                <a:gd name="connsiteY5" fmla="*/ 234950 h 236545"/>
                <a:gd name="connsiteX6" fmla="*/ 152400 w 295275"/>
                <a:gd name="connsiteY6" fmla="*/ 206375 h 236545"/>
                <a:gd name="connsiteX7" fmla="*/ 222250 w 295275"/>
                <a:gd name="connsiteY7" fmla="*/ 158750 h 236545"/>
                <a:gd name="connsiteX8" fmla="*/ 295275 w 295275"/>
                <a:gd name="connsiteY8" fmla="*/ 99219 h 236545"/>
                <a:gd name="connsiteX9" fmla="*/ 219075 w 295275"/>
                <a:gd name="connsiteY9" fmla="*/ 85725 h 236545"/>
                <a:gd name="connsiteX10" fmla="*/ 288925 w 295275"/>
                <a:gd name="connsiteY10" fmla="*/ 38100 h 236545"/>
                <a:gd name="connsiteX11" fmla="*/ 273050 w 295275"/>
                <a:gd name="connsiteY11" fmla="*/ 22225 h 236545"/>
                <a:gd name="connsiteX12" fmla="*/ 193675 w 295275"/>
                <a:gd name="connsiteY12" fmla="*/ 64294 h 236545"/>
                <a:gd name="connsiteX13" fmla="*/ 172244 w 295275"/>
                <a:gd name="connsiteY13" fmla="*/ 55562 h 236545"/>
                <a:gd name="connsiteX14" fmla="*/ 266700 w 295275"/>
                <a:gd name="connsiteY14" fmla="*/ 0 h 236545"/>
                <a:gd name="connsiteX15" fmla="*/ 212724 w 295275"/>
                <a:gd name="connsiteY15" fmla="*/ 1 h 236545"/>
                <a:gd name="connsiteX16" fmla="*/ 59531 w 295275"/>
                <a:gd name="connsiteY16" fmla="*/ 97631 h 236545"/>
                <a:gd name="connsiteX17" fmla="*/ 180975 w 295275"/>
                <a:gd name="connsiteY17" fmla="*/ 123825 h 236545"/>
                <a:gd name="connsiteX0" fmla="*/ 180975 w 295275"/>
                <a:gd name="connsiteY0" fmla="*/ 147108 h 259828"/>
                <a:gd name="connsiteX1" fmla="*/ 139700 w 295275"/>
                <a:gd name="connsiteY1" fmla="*/ 188383 h 259828"/>
                <a:gd name="connsiteX2" fmla="*/ 82550 w 295275"/>
                <a:gd name="connsiteY2" fmla="*/ 220133 h 259828"/>
                <a:gd name="connsiteX3" fmla="*/ 19050 w 295275"/>
                <a:gd name="connsiteY3" fmla="*/ 245533 h 259828"/>
                <a:gd name="connsiteX4" fmla="*/ 0 w 295275"/>
                <a:gd name="connsiteY4" fmla="*/ 255058 h 259828"/>
                <a:gd name="connsiteX5" fmla="*/ 82550 w 295275"/>
                <a:gd name="connsiteY5" fmla="*/ 258233 h 259828"/>
                <a:gd name="connsiteX6" fmla="*/ 152400 w 295275"/>
                <a:gd name="connsiteY6" fmla="*/ 229658 h 259828"/>
                <a:gd name="connsiteX7" fmla="*/ 222250 w 295275"/>
                <a:gd name="connsiteY7" fmla="*/ 182033 h 259828"/>
                <a:gd name="connsiteX8" fmla="*/ 295275 w 295275"/>
                <a:gd name="connsiteY8" fmla="*/ 122502 h 259828"/>
                <a:gd name="connsiteX9" fmla="*/ 219075 w 295275"/>
                <a:gd name="connsiteY9" fmla="*/ 109008 h 259828"/>
                <a:gd name="connsiteX10" fmla="*/ 288925 w 295275"/>
                <a:gd name="connsiteY10" fmla="*/ 61383 h 259828"/>
                <a:gd name="connsiteX11" fmla="*/ 273050 w 295275"/>
                <a:gd name="connsiteY11" fmla="*/ 45508 h 259828"/>
                <a:gd name="connsiteX12" fmla="*/ 193675 w 295275"/>
                <a:gd name="connsiteY12" fmla="*/ 87577 h 259828"/>
                <a:gd name="connsiteX13" fmla="*/ 172244 w 295275"/>
                <a:gd name="connsiteY13" fmla="*/ 78845 h 259828"/>
                <a:gd name="connsiteX14" fmla="*/ 266700 w 295275"/>
                <a:gd name="connsiteY14" fmla="*/ 23283 h 259828"/>
                <a:gd name="connsiteX15" fmla="*/ 212724 w 295275"/>
                <a:gd name="connsiteY15" fmla="*/ 23284 h 259828"/>
                <a:gd name="connsiteX16" fmla="*/ 59531 w 295275"/>
                <a:gd name="connsiteY16" fmla="*/ 120914 h 259828"/>
                <a:gd name="connsiteX17" fmla="*/ 180975 w 295275"/>
                <a:gd name="connsiteY17" fmla="*/ 147108 h 259828"/>
                <a:gd name="connsiteX0" fmla="*/ 180975 w 288925"/>
                <a:gd name="connsiteY0" fmla="*/ 147108 h 259828"/>
                <a:gd name="connsiteX1" fmla="*/ 139700 w 288925"/>
                <a:gd name="connsiteY1" fmla="*/ 188383 h 259828"/>
                <a:gd name="connsiteX2" fmla="*/ 82550 w 288925"/>
                <a:gd name="connsiteY2" fmla="*/ 220133 h 259828"/>
                <a:gd name="connsiteX3" fmla="*/ 19050 w 288925"/>
                <a:gd name="connsiteY3" fmla="*/ 245533 h 259828"/>
                <a:gd name="connsiteX4" fmla="*/ 0 w 288925"/>
                <a:gd name="connsiteY4" fmla="*/ 255058 h 259828"/>
                <a:gd name="connsiteX5" fmla="*/ 82550 w 288925"/>
                <a:gd name="connsiteY5" fmla="*/ 258233 h 259828"/>
                <a:gd name="connsiteX6" fmla="*/ 152400 w 288925"/>
                <a:gd name="connsiteY6" fmla="*/ 229658 h 259828"/>
                <a:gd name="connsiteX7" fmla="*/ 222250 w 288925"/>
                <a:gd name="connsiteY7" fmla="*/ 182033 h 259828"/>
                <a:gd name="connsiteX8" fmla="*/ 280987 w 288925"/>
                <a:gd name="connsiteY8" fmla="*/ 134408 h 259828"/>
                <a:gd name="connsiteX9" fmla="*/ 219075 w 288925"/>
                <a:gd name="connsiteY9" fmla="*/ 109008 h 259828"/>
                <a:gd name="connsiteX10" fmla="*/ 288925 w 288925"/>
                <a:gd name="connsiteY10" fmla="*/ 61383 h 259828"/>
                <a:gd name="connsiteX11" fmla="*/ 273050 w 288925"/>
                <a:gd name="connsiteY11" fmla="*/ 45508 h 259828"/>
                <a:gd name="connsiteX12" fmla="*/ 193675 w 288925"/>
                <a:gd name="connsiteY12" fmla="*/ 87577 h 259828"/>
                <a:gd name="connsiteX13" fmla="*/ 172244 w 288925"/>
                <a:gd name="connsiteY13" fmla="*/ 78845 h 259828"/>
                <a:gd name="connsiteX14" fmla="*/ 266700 w 288925"/>
                <a:gd name="connsiteY14" fmla="*/ 23283 h 259828"/>
                <a:gd name="connsiteX15" fmla="*/ 212724 w 288925"/>
                <a:gd name="connsiteY15" fmla="*/ 23284 h 259828"/>
                <a:gd name="connsiteX16" fmla="*/ 59531 w 288925"/>
                <a:gd name="connsiteY16" fmla="*/ 120914 h 259828"/>
                <a:gd name="connsiteX17" fmla="*/ 180975 w 288925"/>
                <a:gd name="connsiteY17" fmla="*/ 147108 h 259828"/>
                <a:gd name="connsiteX0" fmla="*/ 180975 w 288925"/>
                <a:gd name="connsiteY0" fmla="*/ 147108 h 259828"/>
                <a:gd name="connsiteX1" fmla="*/ 139700 w 288925"/>
                <a:gd name="connsiteY1" fmla="*/ 188383 h 259828"/>
                <a:gd name="connsiteX2" fmla="*/ 82550 w 288925"/>
                <a:gd name="connsiteY2" fmla="*/ 220133 h 259828"/>
                <a:gd name="connsiteX3" fmla="*/ 19050 w 288925"/>
                <a:gd name="connsiteY3" fmla="*/ 245533 h 259828"/>
                <a:gd name="connsiteX4" fmla="*/ 0 w 288925"/>
                <a:gd name="connsiteY4" fmla="*/ 255058 h 259828"/>
                <a:gd name="connsiteX5" fmla="*/ 82550 w 288925"/>
                <a:gd name="connsiteY5" fmla="*/ 258233 h 259828"/>
                <a:gd name="connsiteX6" fmla="*/ 152400 w 288925"/>
                <a:gd name="connsiteY6" fmla="*/ 229658 h 259828"/>
                <a:gd name="connsiteX7" fmla="*/ 222250 w 288925"/>
                <a:gd name="connsiteY7" fmla="*/ 182033 h 259828"/>
                <a:gd name="connsiteX8" fmla="*/ 280987 w 288925"/>
                <a:gd name="connsiteY8" fmla="*/ 134408 h 259828"/>
                <a:gd name="connsiteX9" fmla="*/ 219075 w 288925"/>
                <a:gd name="connsiteY9" fmla="*/ 109008 h 259828"/>
                <a:gd name="connsiteX10" fmla="*/ 288925 w 288925"/>
                <a:gd name="connsiteY10" fmla="*/ 61383 h 259828"/>
                <a:gd name="connsiteX11" fmla="*/ 273050 w 288925"/>
                <a:gd name="connsiteY11" fmla="*/ 45508 h 259828"/>
                <a:gd name="connsiteX12" fmla="*/ 193675 w 288925"/>
                <a:gd name="connsiteY12" fmla="*/ 87577 h 259828"/>
                <a:gd name="connsiteX13" fmla="*/ 172244 w 288925"/>
                <a:gd name="connsiteY13" fmla="*/ 78845 h 259828"/>
                <a:gd name="connsiteX14" fmla="*/ 266700 w 288925"/>
                <a:gd name="connsiteY14" fmla="*/ 23283 h 259828"/>
                <a:gd name="connsiteX15" fmla="*/ 212724 w 288925"/>
                <a:gd name="connsiteY15" fmla="*/ 23284 h 259828"/>
                <a:gd name="connsiteX16" fmla="*/ 59531 w 288925"/>
                <a:gd name="connsiteY16" fmla="*/ 120914 h 259828"/>
                <a:gd name="connsiteX17" fmla="*/ 180975 w 288925"/>
                <a:gd name="connsiteY17" fmla="*/ 147108 h 259828"/>
                <a:gd name="connsiteX0" fmla="*/ 180975 w 288925"/>
                <a:gd name="connsiteY0" fmla="*/ 147108 h 259828"/>
                <a:gd name="connsiteX1" fmla="*/ 139700 w 288925"/>
                <a:gd name="connsiteY1" fmla="*/ 188383 h 259828"/>
                <a:gd name="connsiteX2" fmla="*/ 19050 w 288925"/>
                <a:gd name="connsiteY2" fmla="*/ 245533 h 259828"/>
                <a:gd name="connsiteX3" fmla="*/ 0 w 288925"/>
                <a:gd name="connsiteY3" fmla="*/ 255058 h 259828"/>
                <a:gd name="connsiteX4" fmla="*/ 82550 w 288925"/>
                <a:gd name="connsiteY4" fmla="*/ 258233 h 259828"/>
                <a:gd name="connsiteX5" fmla="*/ 152400 w 288925"/>
                <a:gd name="connsiteY5" fmla="*/ 229658 h 259828"/>
                <a:gd name="connsiteX6" fmla="*/ 222250 w 288925"/>
                <a:gd name="connsiteY6" fmla="*/ 182033 h 259828"/>
                <a:gd name="connsiteX7" fmla="*/ 280987 w 288925"/>
                <a:gd name="connsiteY7" fmla="*/ 134408 h 259828"/>
                <a:gd name="connsiteX8" fmla="*/ 219075 w 288925"/>
                <a:gd name="connsiteY8" fmla="*/ 109008 h 259828"/>
                <a:gd name="connsiteX9" fmla="*/ 288925 w 288925"/>
                <a:gd name="connsiteY9" fmla="*/ 61383 h 259828"/>
                <a:gd name="connsiteX10" fmla="*/ 273050 w 288925"/>
                <a:gd name="connsiteY10" fmla="*/ 45508 h 259828"/>
                <a:gd name="connsiteX11" fmla="*/ 193675 w 288925"/>
                <a:gd name="connsiteY11" fmla="*/ 87577 h 259828"/>
                <a:gd name="connsiteX12" fmla="*/ 172244 w 288925"/>
                <a:gd name="connsiteY12" fmla="*/ 78845 h 259828"/>
                <a:gd name="connsiteX13" fmla="*/ 266700 w 288925"/>
                <a:gd name="connsiteY13" fmla="*/ 23283 h 259828"/>
                <a:gd name="connsiteX14" fmla="*/ 212724 w 288925"/>
                <a:gd name="connsiteY14" fmla="*/ 23284 h 259828"/>
                <a:gd name="connsiteX15" fmla="*/ 59531 w 288925"/>
                <a:gd name="connsiteY15" fmla="*/ 120914 h 259828"/>
                <a:gd name="connsiteX16" fmla="*/ 180975 w 288925"/>
                <a:gd name="connsiteY16" fmla="*/ 147108 h 259828"/>
                <a:gd name="connsiteX0" fmla="*/ 180975 w 288925"/>
                <a:gd name="connsiteY0" fmla="*/ 147108 h 259828"/>
                <a:gd name="connsiteX1" fmla="*/ 139700 w 288925"/>
                <a:gd name="connsiteY1" fmla="*/ 188383 h 259828"/>
                <a:gd name="connsiteX2" fmla="*/ 19050 w 288925"/>
                <a:gd name="connsiteY2" fmla="*/ 245533 h 259828"/>
                <a:gd name="connsiteX3" fmla="*/ 0 w 288925"/>
                <a:gd name="connsiteY3" fmla="*/ 255058 h 259828"/>
                <a:gd name="connsiteX4" fmla="*/ 82550 w 288925"/>
                <a:gd name="connsiteY4" fmla="*/ 258233 h 259828"/>
                <a:gd name="connsiteX5" fmla="*/ 152400 w 288925"/>
                <a:gd name="connsiteY5" fmla="*/ 229658 h 259828"/>
                <a:gd name="connsiteX6" fmla="*/ 222250 w 288925"/>
                <a:gd name="connsiteY6" fmla="*/ 182033 h 259828"/>
                <a:gd name="connsiteX7" fmla="*/ 280987 w 288925"/>
                <a:gd name="connsiteY7" fmla="*/ 134408 h 259828"/>
                <a:gd name="connsiteX8" fmla="*/ 219075 w 288925"/>
                <a:gd name="connsiteY8" fmla="*/ 109008 h 259828"/>
                <a:gd name="connsiteX9" fmla="*/ 288925 w 288925"/>
                <a:gd name="connsiteY9" fmla="*/ 61383 h 259828"/>
                <a:gd name="connsiteX10" fmla="*/ 273050 w 288925"/>
                <a:gd name="connsiteY10" fmla="*/ 45508 h 259828"/>
                <a:gd name="connsiteX11" fmla="*/ 193675 w 288925"/>
                <a:gd name="connsiteY11" fmla="*/ 87577 h 259828"/>
                <a:gd name="connsiteX12" fmla="*/ 172244 w 288925"/>
                <a:gd name="connsiteY12" fmla="*/ 78845 h 259828"/>
                <a:gd name="connsiteX13" fmla="*/ 266700 w 288925"/>
                <a:gd name="connsiteY13" fmla="*/ 23283 h 259828"/>
                <a:gd name="connsiteX14" fmla="*/ 212724 w 288925"/>
                <a:gd name="connsiteY14" fmla="*/ 23284 h 259828"/>
                <a:gd name="connsiteX15" fmla="*/ 59531 w 288925"/>
                <a:gd name="connsiteY15" fmla="*/ 120914 h 259828"/>
                <a:gd name="connsiteX16" fmla="*/ 180975 w 288925"/>
                <a:gd name="connsiteY16" fmla="*/ 147108 h 259828"/>
                <a:gd name="connsiteX0" fmla="*/ 180975 w 288925"/>
                <a:gd name="connsiteY0" fmla="*/ 147108 h 259828"/>
                <a:gd name="connsiteX1" fmla="*/ 123032 w 288925"/>
                <a:gd name="connsiteY1" fmla="*/ 202671 h 259828"/>
                <a:gd name="connsiteX2" fmla="*/ 19050 w 288925"/>
                <a:gd name="connsiteY2" fmla="*/ 245533 h 259828"/>
                <a:gd name="connsiteX3" fmla="*/ 0 w 288925"/>
                <a:gd name="connsiteY3" fmla="*/ 255058 h 259828"/>
                <a:gd name="connsiteX4" fmla="*/ 82550 w 288925"/>
                <a:gd name="connsiteY4" fmla="*/ 258233 h 259828"/>
                <a:gd name="connsiteX5" fmla="*/ 152400 w 288925"/>
                <a:gd name="connsiteY5" fmla="*/ 229658 h 259828"/>
                <a:gd name="connsiteX6" fmla="*/ 222250 w 288925"/>
                <a:gd name="connsiteY6" fmla="*/ 182033 h 259828"/>
                <a:gd name="connsiteX7" fmla="*/ 280987 w 288925"/>
                <a:gd name="connsiteY7" fmla="*/ 134408 h 259828"/>
                <a:gd name="connsiteX8" fmla="*/ 219075 w 288925"/>
                <a:gd name="connsiteY8" fmla="*/ 109008 h 259828"/>
                <a:gd name="connsiteX9" fmla="*/ 288925 w 288925"/>
                <a:gd name="connsiteY9" fmla="*/ 61383 h 259828"/>
                <a:gd name="connsiteX10" fmla="*/ 273050 w 288925"/>
                <a:gd name="connsiteY10" fmla="*/ 45508 h 259828"/>
                <a:gd name="connsiteX11" fmla="*/ 193675 w 288925"/>
                <a:gd name="connsiteY11" fmla="*/ 87577 h 259828"/>
                <a:gd name="connsiteX12" fmla="*/ 172244 w 288925"/>
                <a:gd name="connsiteY12" fmla="*/ 78845 h 259828"/>
                <a:gd name="connsiteX13" fmla="*/ 266700 w 288925"/>
                <a:gd name="connsiteY13" fmla="*/ 23283 h 259828"/>
                <a:gd name="connsiteX14" fmla="*/ 212724 w 288925"/>
                <a:gd name="connsiteY14" fmla="*/ 23284 h 259828"/>
                <a:gd name="connsiteX15" fmla="*/ 59531 w 288925"/>
                <a:gd name="connsiteY15" fmla="*/ 120914 h 259828"/>
                <a:gd name="connsiteX16" fmla="*/ 180975 w 288925"/>
                <a:gd name="connsiteY16" fmla="*/ 147108 h 259828"/>
                <a:gd name="connsiteX0" fmla="*/ 181470 w 289420"/>
                <a:gd name="connsiteY0" fmla="*/ 147108 h 261717"/>
                <a:gd name="connsiteX1" fmla="*/ 123527 w 289420"/>
                <a:gd name="connsiteY1" fmla="*/ 202671 h 261717"/>
                <a:gd name="connsiteX2" fmla="*/ 495 w 289420"/>
                <a:gd name="connsiteY2" fmla="*/ 255058 h 261717"/>
                <a:gd name="connsiteX3" fmla="*/ 83045 w 289420"/>
                <a:gd name="connsiteY3" fmla="*/ 258233 h 261717"/>
                <a:gd name="connsiteX4" fmla="*/ 152895 w 289420"/>
                <a:gd name="connsiteY4" fmla="*/ 229658 h 261717"/>
                <a:gd name="connsiteX5" fmla="*/ 222745 w 289420"/>
                <a:gd name="connsiteY5" fmla="*/ 182033 h 261717"/>
                <a:gd name="connsiteX6" fmla="*/ 281482 w 289420"/>
                <a:gd name="connsiteY6" fmla="*/ 134408 h 261717"/>
                <a:gd name="connsiteX7" fmla="*/ 219570 w 289420"/>
                <a:gd name="connsiteY7" fmla="*/ 109008 h 261717"/>
                <a:gd name="connsiteX8" fmla="*/ 289420 w 289420"/>
                <a:gd name="connsiteY8" fmla="*/ 61383 h 261717"/>
                <a:gd name="connsiteX9" fmla="*/ 273545 w 289420"/>
                <a:gd name="connsiteY9" fmla="*/ 45508 h 261717"/>
                <a:gd name="connsiteX10" fmla="*/ 194170 w 289420"/>
                <a:gd name="connsiteY10" fmla="*/ 87577 h 261717"/>
                <a:gd name="connsiteX11" fmla="*/ 172739 w 289420"/>
                <a:gd name="connsiteY11" fmla="*/ 78845 h 261717"/>
                <a:gd name="connsiteX12" fmla="*/ 267195 w 289420"/>
                <a:gd name="connsiteY12" fmla="*/ 23283 h 261717"/>
                <a:gd name="connsiteX13" fmla="*/ 213219 w 289420"/>
                <a:gd name="connsiteY13" fmla="*/ 23284 h 261717"/>
                <a:gd name="connsiteX14" fmla="*/ 60026 w 289420"/>
                <a:gd name="connsiteY14" fmla="*/ 120914 h 261717"/>
                <a:gd name="connsiteX15" fmla="*/ 181470 w 289420"/>
                <a:gd name="connsiteY15" fmla="*/ 147108 h 261717"/>
                <a:gd name="connsiteX0" fmla="*/ 181527 w 289477"/>
                <a:gd name="connsiteY0" fmla="*/ 147108 h 260593"/>
                <a:gd name="connsiteX1" fmla="*/ 123584 w 289477"/>
                <a:gd name="connsiteY1" fmla="*/ 202671 h 260593"/>
                <a:gd name="connsiteX2" fmla="*/ 552 w 289477"/>
                <a:gd name="connsiteY2" fmla="*/ 255058 h 260593"/>
                <a:gd name="connsiteX3" fmla="*/ 75958 w 289477"/>
                <a:gd name="connsiteY3" fmla="*/ 255852 h 260593"/>
                <a:gd name="connsiteX4" fmla="*/ 152952 w 289477"/>
                <a:gd name="connsiteY4" fmla="*/ 229658 h 260593"/>
                <a:gd name="connsiteX5" fmla="*/ 222802 w 289477"/>
                <a:gd name="connsiteY5" fmla="*/ 182033 h 260593"/>
                <a:gd name="connsiteX6" fmla="*/ 281539 w 289477"/>
                <a:gd name="connsiteY6" fmla="*/ 134408 h 260593"/>
                <a:gd name="connsiteX7" fmla="*/ 219627 w 289477"/>
                <a:gd name="connsiteY7" fmla="*/ 109008 h 260593"/>
                <a:gd name="connsiteX8" fmla="*/ 289477 w 289477"/>
                <a:gd name="connsiteY8" fmla="*/ 61383 h 260593"/>
                <a:gd name="connsiteX9" fmla="*/ 273602 w 289477"/>
                <a:gd name="connsiteY9" fmla="*/ 45508 h 260593"/>
                <a:gd name="connsiteX10" fmla="*/ 194227 w 289477"/>
                <a:gd name="connsiteY10" fmla="*/ 87577 h 260593"/>
                <a:gd name="connsiteX11" fmla="*/ 172796 w 289477"/>
                <a:gd name="connsiteY11" fmla="*/ 78845 h 260593"/>
                <a:gd name="connsiteX12" fmla="*/ 267252 w 289477"/>
                <a:gd name="connsiteY12" fmla="*/ 23283 h 260593"/>
                <a:gd name="connsiteX13" fmla="*/ 213276 w 289477"/>
                <a:gd name="connsiteY13" fmla="*/ 23284 h 260593"/>
                <a:gd name="connsiteX14" fmla="*/ 60083 w 289477"/>
                <a:gd name="connsiteY14" fmla="*/ 120914 h 260593"/>
                <a:gd name="connsiteX15" fmla="*/ 181527 w 289477"/>
                <a:gd name="connsiteY15" fmla="*/ 147108 h 260593"/>
                <a:gd name="connsiteX0" fmla="*/ 181527 w 289477"/>
                <a:gd name="connsiteY0" fmla="*/ 147108 h 260593"/>
                <a:gd name="connsiteX1" fmla="*/ 123584 w 289477"/>
                <a:gd name="connsiteY1" fmla="*/ 202671 h 260593"/>
                <a:gd name="connsiteX2" fmla="*/ 552 w 289477"/>
                <a:gd name="connsiteY2" fmla="*/ 255058 h 260593"/>
                <a:gd name="connsiteX3" fmla="*/ 75958 w 289477"/>
                <a:gd name="connsiteY3" fmla="*/ 255852 h 260593"/>
                <a:gd name="connsiteX4" fmla="*/ 152952 w 289477"/>
                <a:gd name="connsiteY4" fmla="*/ 229658 h 260593"/>
                <a:gd name="connsiteX5" fmla="*/ 281539 w 289477"/>
                <a:gd name="connsiteY5" fmla="*/ 134408 h 260593"/>
                <a:gd name="connsiteX6" fmla="*/ 219627 w 289477"/>
                <a:gd name="connsiteY6" fmla="*/ 109008 h 260593"/>
                <a:gd name="connsiteX7" fmla="*/ 289477 w 289477"/>
                <a:gd name="connsiteY7" fmla="*/ 61383 h 260593"/>
                <a:gd name="connsiteX8" fmla="*/ 273602 w 289477"/>
                <a:gd name="connsiteY8" fmla="*/ 45508 h 260593"/>
                <a:gd name="connsiteX9" fmla="*/ 194227 w 289477"/>
                <a:gd name="connsiteY9" fmla="*/ 87577 h 260593"/>
                <a:gd name="connsiteX10" fmla="*/ 172796 w 289477"/>
                <a:gd name="connsiteY10" fmla="*/ 78845 h 260593"/>
                <a:gd name="connsiteX11" fmla="*/ 267252 w 289477"/>
                <a:gd name="connsiteY11" fmla="*/ 23283 h 260593"/>
                <a:gd name="connsiteX12" fmla="*/ 213276 w 289477"/>
                <a:gd name="connsiteY12" fmla="*/ 23284 h 260593"/>
                <a:gd name="connsiteX13" fmla="*/ 60083 w 289477"/>
                <a:gd name="connsiteY13" fmla="*/ 120914 h 260593"/>
                <a:gd name="connsiteX14" fmla="*/ 181527 w 289477"/>
                <a:gd name="connsiteY14" fmla="*/ 147108 h 260593"/>
                <a:gd name="connsiteX0" fmla="*/ 181584 w 289534"/>
                <a:gd name="connsiteY0" fmla="*/ 147108 h 262156"/>
                <a:gd name="connsiteX1" fmla="*/ 123641 w 289534"/>
                <a:gd name="connsiteY1" fmla="*/ 202671 h 262156"/>
                <a:gd name="connsiteX2" fmla="*/ 609 w 289534"/>
                <a:gd name="connsiteY2" fmla="*/ 255058 h 262156"/>
                <a:gd name="connsiteX3" fmla="*/ 76015 w 289534"/>
                <a:gd name="connsiteY3" fmla="*/ 255852 h 262156"/>
                <a:gd name="connsiteX4" fmla="*/ 188728 w 289534"/>
                <a:gd name="connsiteY4" fmla="*/ 203464 h 262156"/>
                <a:gd name="connsiteX5" fmla="*/ 281596 w 289534"/>
                <a:gd name="connsiteY5" fmla="*/ 134408 h 262156"/>
                <a:gd name="connsiteX6" fmla="*/ 219684 w 289534"/>
                <a:gd name="connsiteY6" fmla="*/ 109008 h 262156"/>
                <a:gd name="connsiteX7" fmla="*/ 289534 w 289534"/>
                <a:gd name="connsiteY7" fmla="*/ 61383 h 262156"/>
                <a:gd name="connsiteX8" fmla="*/ 273659 w 289534"/>
                <a:gd name="connsiteY8" fmla="*/ 45508 h 262156"/>
                <a:gd name="connsiteX9" fmla="*/ 194284 w 289534"/>
                <a:gd name="connsiteY9" fmla="*/ 87577 h 262156"/>
                <a:gd name="connsiteX10" fmla="*/ 172853 w 289534"/>
                <a:gd name="connsiteY10" fmla="*/ 78845 h 262156"/>
                <a:gd name="connsiteX11" fmla="*/ 267309 w 289534"/>
                <a:gd name="connsiteY11" fmla="*/ 23283 h 262156"/>
                <a:gd name="connsiteX12" fmla="*/ 213333 w 289534"/>
                <a:gd name="connsiteY12" fmla="*/ 23284 h 262156"/>
                <a:gd name="connsiteX13" fmla="*/ 60140 w 289534"/>
                <a:gd name="connsiteY13" fmla="*/ 120914 h 262156"/>
                <a:gd name="connsiteX14" fmla="*/ 181584 w 289534"/>
                <a:gd name="connsiteY14" fmla="*/ 147108 h 2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9534" h="262156">
                  <a:moveTo>
                    <a:pt x="181584" y="147108"/>
                  </a:moveTo>
                  <a:cubicBezTo>
                    <a:pt x="194946" y="158353"/>
                    <a:pt x="153803" y="184679"/>
                    <a:pt x="123641" y="202671"/>
                  </a:cubicBezTo>
                  <a:cubicBezTo>
                    <a:pt x="93479" y="220663"/>
                    <a:pt x="7356" y="245798"/>
                    <a:pt x="609" y="255058"/>
                  </a:cubicBezTo>
                  <a:cubicBezTo>
                    <a:pt x="-6138" y="264318"/>
                    <a:pt x="44662" y="264451"/>
                    <a:pt x="76015" y="255852"/>
                  </a:cubicBezTo>
                  <a:cubicBezTo>
                    <a:pt x="107368" y="247253"/>
                    <a:pt x="165445" y="216164"/>
                    <a:pt x="188728" y="203464"/>
                  </a:cubicBezTo>
                  <a:lnTo>
                    <a:pt x="281596" y="134408"/>
                  </a:lnTo>
                  <a:cubicBezTo>
                    <a:pt x="306202" y="106891"/>
                    <a:pt x="240321" y="117475"/>
                    <a:pt x="219684" y="109008"/>
                  </a:cubicBezTo>
                  <a:lnTo>
                    <a:pt x="289534" y="61383"/>
                  </a:lnTo>
                  <a:lnTo>
                    <a:pt x="273659" y="45508"/>
                  </a:lnTo>
                  <a:cubicBezTo>
                    <a:pt x="260694" y="48418"/>
                    <a:pt x="207249" y="84667"/>
                    <a:pt x="194284" y="87577"/>
                  </a:cubicBezTo>
                  <a:lnTo>
                    <a:pt x="172853" y="78845"/>
                  </a:lnTo>
                  <a:lnTo>
                    <a:pt x="267309" y="23283"/>
                  </a:lnTo>
                  <a:cubicBezTo>
                    <a:pt x="280273" y="-29105"/>
                    <a:pt x="231325" y="23284"/>
                    <a:pt x="213333" y="23284"/>
                  </a:cubicBezTo>
                  <a:cubicBezTo>
                    <a:pt x="160681" y="60590"/>
                    <a:pt x="67548" y="105039"/>
                    <a:pt x="60140" y="120914"/>
                  </a:cubicBezTo>
                  <a:cubicBezTo>
                    <a:pt x="69664" y="141551"/>
                    <a:pt x="141103" y="138377"/>
                    <a:pt x="181584" y="147108"/>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pic>
        <p:nvPicPr>
          <p:cNvPr id="4" name="Picture 3" descr="A picture containing food, sitting, piece, table&#10;&#10;Description automatically generated">
            <a:extLst>
              <a:ext uri="{FF2B5EF4-FFF2-40B4-BE49-F238E27FC236}">
                <a16:creationId xmlns:a16="http://schemas.microsoft.com/office/drawing/2014/main" id="{EA3B106B-5746-4D6D-90B9-1D8F80ADE3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2" name="Text Placeholder 1"/>
          <p:cNvSpPr>
            <a:spLocks noGrp="1"/>
          </p:cNvSpPr>
          <p:nvPr>
            <p:ph type="body" sz="quarter" idx="10"/>
          </p:nvPr>
        </p:nvSpPr>
        <p:spPr/>
        <p:txBody>
          <a:bodyPr/>
          <a:lstStyle/>
          <a:p>
            <a:r>
              <a:rPr lang="en-US" dirty="0"/>
              <a:t>“Peace” as a greeting in Lachish Letter #2, 6th century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649520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view of an old building&#10;&#10;Description automatically generated">
            <a:extLst>
              <a:ext uri="{FF2B5EF4-FFF2-40B4-BE49-F238E27FC236}">
                <a16:creationId xmlns:a16="http://schemas.microsoft.com/office/drawing/2014/main" id="{8F667260-27BF-4FC8-82A9-570BC3C66F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
        <p:nvSpPr>
          <p:cNvPr id="2" name="Text Placeholder 1"/>
          <p:cNvSpPr>
            <a:spLocks noGrp="1"/>
          </p:cNvSpPr>
          <p:nvPr>
            <p:ph type="body" sz="quarter" idx="10"/>
          </p:nvPr>
        </p:nvSpPr>
        <p:spPr/>
        <p:txBody>
          <a:bodyPr/>
          <a:lstStyle/>
          <a:p>
            <a:r>
              <a:rPr lang="en-US" dirty="0"/>
              <a:t>Temple of Apollo at Corinth</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1961873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
            <a:ext cx="9144000" cy="684276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Letter from </a:t>
            </a:r>
            <a:r>
              <a:rPr lang="en-US" dirty="0" err="1"/>
              <a:t>Plousia</a:t>
            </a:r>
            <a:r>
              <a:rPr lang="en-US" dirty="0"/>
              <a:t> to Syros, 2nd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1:3</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We ought to give thanks to God always for you</a:t>
            </a:r>
          </a:p>
        </p:txBody>
      </p:sp>
    </p:spTree>
    <p:extLst>
      <p:ext uri="{BB962C8B-B14F-4D97-AF65-F5344CB8AC3E}">
        <p14:creationId xmlns:p14="http://schemas.microsoft.com/office/powerpoint/2010/main" val="32378816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7620"/>
            <a:ext cx="9144000" cy="6842760"/>
            <a:chOff x="0" y="7620"/>
            <a:chExt cx="9144000" cy="684276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
              <a:ext cx="9144000" cy="6842760"/>
            </a:xfrm>
            <a:prstGeom prst="rect">
              <a:avLst/>
            </a:prstGeom>
          </p:spPr>
        </p:pic>
        <p:sp>
          <p:nvSpPr>
            <p:cNvPr id="15" name="Rounded Rectangle 14">
              <a:extLst>
                <a:ext uri="{FF2B5EF4-FFF2-40B4-BE49-F238E27FC236}">
                  <a16:creationId xmlns:a16="http://schemas.microsoft.com/office/drawing/2014/main" id="{129C1E46-3DAC-5048-B62D-3FA02D3A668A}"/>
                </a:ext>
              </a:extLst>
            </p:cNvPr>
            <p:cNvSpPr/>
            <p:nvPr/>
          </p:nvSpPr>
          <p:spPr>
            <a:xfrm rot="120000">
              <a:off x="6244266" y="2606940"/>
              <a:ext cx="1131190" cy="557015"/>
            </a:xfrm>
            <a:prstGeom prst="roundRect">
              <a:avLst/>
            </a:prstGeom>
            <a:noFill/>
            <a:ln w="19050" cap="rnd">
              <a:solidFill>
                <a:srgbClr val="FE00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70AD9B2E-BA03-9A47-BE9D-2FDA004FCBD8}"/>
                </a:ext>
              </a:extLst>
            </p:cNvPr>
            <p:cNvSpPr/>
            <p:nvPr/>
          </p:nvSpPr>
          <p:spPr>
            <a:xfrm rot="120000">
              <a:off x="954521" y="2789138"/>
              <a:ext cx="1443041" cy="480430"/>
            </a:xfrm>
            <a:prstGeom prst="roundRect">
              <a:avLst/>
            </a:prstGeom>
            <a:noFill/>
            <a:ln w="19050" cap="rnd">
              <a:solidFill>
                <a:srgbClr val="FE00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AE641-E0B4-3D45-852D-228FB0A684A7}"/>
                </a:ext>
              </a:extLst>
            </p:cNvPr>
            <p:cNvSpPr/>
            <p:nvPr/>
          </p:nvSpPr>
          <p:spPr>
            <a:xfrm rot="60000">
              <a:off x="1932245" y="3371184"/>
              <a:ext cx="3214239" cy="451420"/>
            </a:xfrm>
            <a:prstGeom prst="roundRect">
              <a:avLst/>
            </a:prstGeom>
            <a:noFill/>
            <a:ln w="19050" cap="rnd">
              <a:solidFill>
                <a:srgbClr val="FEFFFF"/>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descr="A close up of a piece of paper&#10;&#10;Description automatically generated">
            <a:extLst>
              <a:ext uri="{FF2B5EF4-FFF2-40B4-BE49-F238E27FC236}">
                <a16:creationId xmlns:a16="http://schemas.microsoft.com/office/drawing/2014/main" id="{CAA5949E-AE5E-8F4B-B4CA-2067EDB371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700"/>
            <a:ext cx="9144000" cy="683260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Letter from </a:t>
            </a:r>
            <a:r>
              <a:rPr lang="en-US" dirty="0" err="1"/>
              <a:t>Plousia</a:t>
            </a:r>
            <a:r>
              <a:rPr lang="en-US" dirty="0"/>
              <a:t> to Syros, 2nd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1:3</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We ought to give thanks to God always for you</a:t>
            </a:r>
          </a:p>
        </p:txBody>
      </p:sp>
    </p:spTree>
    <p:extLst>
      <p:ext uri="{BB962C8B-B14F-4D97-AF65-F5344CB8AC3E}">
        <p14:creationId xmlns:p14="http://schemas.microsoft.com/office/powerpoint/2010/main" val="31407395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Wheatfield near Bet </a:t>
            </a:r>
            <a:r>
              <a:rPr lang="en-US" dirty="0" err="1"/>
              <a:t>Guvrin</a:t>
            </a:r>
            <a:endParaRPr lang="en-US" dirty="0"/>
          </a:p>
        </p:txBody>
      </p:sp>
      <p:sp>
        <p:nvSpPr>
          <p:cNvPr id="3" name="Text Placeholder 2"/>
          <p:cNvSpPr>
            <a:spLocks noGrp="1"/>
          </p:cNvSpPr>
          <p:nvPr>
            <p:ph type="body" sz="quarter" idx="12"/>
          </p:nvPr>
        </p:nvSpPr>
        <p:spPr/>
        <p:txBody>
          <a:bodyPr/>
          <a:lstStyle/>
          <a:p>
            <a:r>
              <a:rPr lang="en-US" dirty="0"/>
              <a:t>1:3</a:t>
            </a:r>
          </a:p>
        </p:txBody>
      </p:sp>
      <p:sp>
        <p:nvSpPr>
          <p:cNvPr id="4" name="Title 3"/>
          <p:cNvSpPr>
            <a:spLocks noGrp="1"/>
          </p:cNvSpPr>
          <p:nvPr>
            <p:ph type="title"/>
          </p:nvPr>
        </p:nvSpPr>
        <p:spPr/>
        <p:txBody>
          <a:bodyPr/>
          <a:lstStyle/>
          <a:p>
            <a:r>
              <a:rPr lang="en-US" dirty="0"/>
              <a:t>We ought to give thanks . . . because your faith is growing abundantly</a:t>
            </a:r>
          </a:p>
        </p:txBody>
      </p:sp>
    </p:spTree>
    <p:extLst>
      <p:ext uri="{BB962C8B-B14F-4D97-AF65-F5344CB8AC3E}">
        <p14:creationId xmlns:p14="http://schemas.microsoft.com/office/powerpoint/2010/main" val="27242261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Old synagogue in Berea</a:t>
            </a:r>
          </a:p>
        </p:txBody>
      </p:sp>
      <p:sp>
        <p:nvSpPr>
          <p:cNvPr id="3" name="Text Placeholder 2"/>
          <p:cNvSpPr>
            <a:spLocks noGrp="1"/>
          </p:cNvSpPr>
          <p:nvPr>
            <p:ph type="body" sz="quarter" idx="12"/>
          </p:nvPr>
        </p:nvSpPr>
        <p:spPr/>
        <p:txBody>
          <a:bodyPr/>
          <a:lstStyle/>
          <a:p>
            <a:r>
              <a:rPr lang="en-US" dirty="0"/>
              <a:t>1:4</a:t>
            </a:r>
          </a:p>
        </p:txBody>
      </p:sp>
      <p:sp>
        <p:nvSpPr>
          <p:cNvPr id="4" name="Title 3"/>
          <p:cNvSpPr>
            <a:spLocks noGrp="1"/>
          </p:cNvSpPr>
          <p:nvPr>
            <p:ph type="title"/>
          </p:nvPr>
        </p:nvSpPr>
        <p:spPr/>
        <p:txBody>
          <a:bodyPr/>
          <a:lstStyle/>
          <a:p>
            <a:r>
              <a:rPr lang="en-US" dirty="0"/>
              <a:t>We ourselves boast of you among the churches of God</a:t>
            </a:r>
          </a:p>
        </p:txBody>
      </p:sp>
    </p:spTree>
    <p:extLst>
      <p:ext uri="{BB962C8B-B14F-4D97-AF65-F5344CB8AC3E}">
        <p14:creationId xmlns:p14="http://schemas.microsoft.com/office/powerpoint/2010/main" val="15917575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Octagon Church of Paul, with baptismal font, at Philippi, 4th century AD</a:t>
            </a:r>
          </a:p>
        </p:txBody>
      </p:sp>
      <p:sp>
        <p:nvSpPr>
          <p:cNvPr id="3" name="Text Placeholder 2"/>
          <p:cNvSpPr>
            <a:spLocks noGrp="1"/>
          </p:cNvSpPr>
          <p:nvPr>
            <p:ph type="body" sz="quarter" idx="12"/>
          </p:nvPr>
        </p:nvSpPr>
        <p:spPr/>
        <p:txBody>
          <a:bodyPr/>
          <a:lstStyle/>
          <a:p>
            <a:r>
              <a:rPr lang="en-US" dirty="0"/>
              <a:t>1:4</a:t>
            </a:r>
          </a:p>
        </p:txBody>
      </p:sp>
      <p:sp>
        <p:nvSpPr>
          <p:cNvPr id="4" name="Title 3"/>
          <p:cNvSpPr>
            <a:spLocks noGrp="1"/>
          </p:cNvSpPr>
          <p:nvPr>
            <p:ph type="title"/>
          </p:nvPr>
        </p:nvSpPr>
        <p:spPr/>
        <p:txBody>
          <a:bodyPr/>
          <a:lstStyle/>
          <a:p>
            <a:r>
              <a:rPr lang="en-US" dirty="0"/>
              <a:t>We ourselves boast of you among the churches of God</a:t>
            </a:r>
          </a:p>
        </p:txBody>
      </p:sp>
      <p:pic>
        <p:nvPicPr>
          <p:cNvPr id="4098" name="Picture 2" descr="C:\Users\Kris\Documents\Bolen\01b PLBL, PCB size\11 Greece\Philippi\Philippi Octagon Church of Paul baptismal font, tb031106891.jpg"/>
          <p:cNvPicPr>
            <a:picLocks noChangeAspect="1" noChangeArrowheads="1"/>
          </p:cNvPicPr>
          <p:nvPr/>
        </p:nvPicPr>
        <p:blipFill rotWithShape="1">
          <a:blip r:embed="rId3">
            <a:extLst>
              <a:ext uri="{28A0092B-C50C-407E-A947-70E740481C1C}">
                <a14:useLocalDpi xmlns:a14="http://schemas.microsoft.com/office/drawing/2010/main" val="0"/>
              </a:ext>
            </a:extLst>
          </a:blip>
          <a:srcRect l="825"/>
          <a:stretch/>
        </p:blipFill>
        <p:spPr bwMode="auto">
          <a:xfrm>
            <a:off x="0" y="388938"/>
            <a:ext cx="9144000" cy="6130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3222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map&#10;&#10;Description automatically generated">
            <a:extLst>
              <a:ext uri="{FF2B5EF4-FFF2-40B4-BE49-F238E27FC236}">
                <a16:creationId xmlns:a16="http://schemas.microsoft.com/office/drawing/2014/main" id="{045CD1C3-603E-4B51-9707-10C7AB6C4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Map showing the location of Thessalonica along the Via Egnatia in northern Greece</a:t>
            </a:r>
          </a:p>
        </p:txBody>
      </p:sp>
      <p:sp>
        <p:nvSpPr>
          <p:cNvPr id="3" name="Text Placeholder 2"/>
          <p:cNvSpPr>
            <a:spLocks noGrp="1"/>
          </p:cNvSpPr>
          <p:nvPr>
            <p:ph type="body" sz="quarter" idx="12"/>
          </p:nvPr>
        </p:nvSpPr>
        <p:spPr/>
        <p:txBody>
          <a:bodyPr/>
          <a:lstStyle/>
          <a:p>
            <a:r>
              <a:rPr lang="en-US" dirty="0"/>
              <a:t>1:4</a:t>
            </a:r>
          </a:p>
        </p:txBody>
      </p:sp>
      <p:sp>
        <p:nvSpPr>
          <p:cNvPr id="4" name="Title 3"/>
          <p:cNvSpPr>
            <a:spLocks noGrp="1"/>
          </p:cNvSpPr>
          <p:nvPr>
            <p:ph type="title"/>
          </p:nvPr>
        </p:nvSpPr>
        <p:spPr/>
        <p:txBody>
          <a:bodyPr/>
          <a:lstStyle/>
          <a:p>
            <a:r>
              <a:rPr lang="en-US" dirty="0"/>
              <a:t>We ourselves boast of you among the churches of God</a:t>
            </a:r>
          </a:p>
        </p:txBody>
      </p:sp>
    </p:spTree>
    <p:extLst>
      <p:ext uri="{BB962C8B-B14F-4D97-AF65-F5344CB8AC3E}">
        <p14:creationId xmlns:p14="http://schemas.microsoft.com/office/powerpoint/2010/main" val="21849809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Egnatia near Neapolis</a:t>
            </a:r>
          </a:p>
        </p:txBody>
      </p:sp>
      <p:sp>
        <p:nvSpPr>
          <p:cNvPr id="3" name="Text Placeholder 2"/>
          <p:cNvSpPr>
            <a:spLocks noGrp="1"/>
          </p:cNvSpPr>
          <p:nvPr>
            <p:ph type="body" sz="quarter" idx="12"/>
          </p:nvPr>
        </p:nvSpPr>
        <p:spPr/>
        <p:txBody>
          <a:bodyPr/>
          <a:lstStyle/>
          <a:p>
            <a:r>
              <a:rPr lang="en-US" dirty="0"/>
              <a:t>1:4</a:t>
            </a:r>
          </a:p>
        </p:txBody>
      </p:sp>
      <p:sp>
        <p:nvSpPr>
          <p:cNvPr id="4" name="Title 3"/>
          <p:cNvSpPr>
            <a:spLocks noGrp="1"/>
          </p:cNvSpPr>
          <p:nvPr>
            <p:ph type="title"/>
          </p:nvPr>
        </p:nvSpPr>
        <p:spPr/>
        <p:txBody>
          <a:bodyPr/>
          <a:lstStyle/>
          <a:p>
            <a:r>
              <a:rPr lang="en-US" dirty="0"/>
              <a:t>We ourselves boast of you among the churches of God</a:t>
            </a:r>
          </a:p>
        </p:txBody>
      </p:sp>
      <p:pic>
        <p:nvPicPr>
          <p:cNvPr id="8" name="Picture 7" descr="A dirt path in a forest&#10;&#10;Description automatically generated">
            <a:extLst>
              <a:ext uri="{FF2B5EF4-FFF2-40B4-BE49-F238E27FC236}">
                <a16:creationId xmlns:a16="http://schemas.microsoft.com/office/drawing/2014/main" id="{0ADEAC4F-7FFC-4B48-8022-1E2334086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13190808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Egnatia with a view toward Neapolis</a:t>
            </a:r>
          </a:p>
        </p:txBody>
      </p:sp>
      <p:sp>
        <p:nvSpPr>
          <p:cNvPr id="3" name="Text Placeholder 2"/>
          <p:cNvSpPr>
            <a:spLocks noGrp="1"/>
          </p:cNvSpPr>
          <p:nvPr>
            <p:ph type="body" sz="quarter" idx="12"/>
          </p:nvPr>
        </p:nvSpPr>
        <p:spPr/>
        <p:txBody>
          <a:bodyPr/>
          <a:lstStyle/>
          <a:p>
            <a:r>
              <a:rPr lang="en-US" dirty="0"/>
              <a:t>1:4</a:t>
            </a:r>
          </a:p>
        </p:txBody>
      </p:sp>
      <p:sp>
        <p:nvSpPr>
          <p:cNvPr id="4" name="Title 3"/>
          <p:cNvSpPr>
            <a:spLocks noGrp="1"/>
          </p:cNvSpPr>
          <p:nvPr>
            <p:ph type="title"/>
          </p:nvPr>
        </p:nvSpPr>
        <p:spPr/>
        <p:txBody>
          <a:bodyPr/>
          <a:lstStyle/>
          <a:p>
            <a:r>
              <a:rPr lang="en-US" dirty="0"/>
              <a:t>We ourselves boast of you among the churches of God</a:t>
            </a:r>
          </a:p>
        </p:txBody>
      </p:sp>
      <p:pic>
        <p:nvPicPr>
          <p:cNvPr id="6" name="Picture 5" descr="A path with trees on the side of a river&#10;&#10;Description automatically generated">
            <a:extLst>
              <a:ext uri="{FF2B5EF4-FFF2-40B4-BE49-F238E27FC236}">
                <a16:creationId xmlns:a16="http://schemas.microsoft.com/office/drawing/2014/main" id="{D2E81650-64EC-A247-BCEE-8E707DC7A5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7295526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rick building&#10;&#10;Description automatically generated">
            <a:extLst>
              <a:ext uri="{FF2B5EF4-FFF2-40B4-BE49-F238E27FC236}">
                <a16:creationId xmlns:a16="http://schemas.microsoft.com/office/drawing/2014/main" id="{FE8804E1-3EC9-4984-A164-53719A620DEF}"/>
              </a:ext>
            </a:extLst>
          </p:cNvPr>
          <p:cNvPicPr>
            <a:picLocks noChangeAspect="1"/>
          </p:cNvPicPr>
          <p:nvPr/>
        </p:nvPicPr>
        <p:blipFill rotWithShape="1">
          <a:blip r:embed="rId3">
            <a:extLst>
              <a:ext uri="{28A0092B-C50C-407E-A947-70E740481C1C}">
                <a14:useLocalDpi xmlns:a14="http://schemas.microsoft.com/office/drawing/2010/main" val="0"/>
              </a:ext>
            </a:extLst>
          </a:blip>
          <a:srcRect t="11476"/>
          <a:stretch/>
        </p:blipFill>
        <p:spPr>
          <a:xfrm>
            <a:off x="2752725" y="0"/>
            <a:ext cx="6393930" cy="6858000"/>
          </a:xfrm>
          <a:prstGeom prst="rect">
            <a:avLst/>
          </a:prstGeom>
        </p:spPr>
      </p:pic>
      <p:pic>
        <p:nvPicPr>
          <p:cNvPr id="7" name="Picture 6" descr="A picture containing rug&#10;&#10;Description automatically generated">
            <a:extLst>
              <a:ext uri="{FF2B5EF4-FFF2-40B4-BE49-F238E27FC236}">
                <a16:creationId xmlns:a16="http://schemas.microsoft.com/office/drawing/2014/main" id="{AD0D2A36-A3B3-3946-A6CD-20F2236288D1}"/>
              </a:ext>
            </a:extLst>
          </p:cNvPr>
          <p:cNvPicPr>
            <a:picLocks noChangeAspect="1"/>
          </p:cNvPicPr>
          <p:nvPr/>
        </p:nvPicPr>
        <p:blipFill rotWithShape="1">
          <a:blip r:embed="rId4">
            <a:extLst>
              <a:ext uri="{28A0092B-C50C-407E-A947-70E740481C1C}">
                <a14:useLocalDpi xmlns:a14="http://schemas.microsoft.com/office/drawing/2010/main" val="0"/>
              </a:ext>
            </a:extLst>
          </a:blip>
          <a:srcRect l="33292"/>
          <a:stretch/>
        </p:blipFill>
        <p:spPr>
          <a:xfrm>
            <a:off x="0" y="360075"/>
            <a:ext cx="2481341" cy="6150340"/>
          </a:xfrm>
          <a:prstGeom prst="rect">
            <a:avLst/>
          </a:prstGeom>
        </p:spPr>
      </p:pic>
      <p:sp>
        <p:nvSpPr>
          <p:cNvPr id="3" name="Text Placeholder 2"/>
          <p:cNvSpPr>
            <a:spLocks noGrp="1"/>
          </p:cNvSpPr>
          <p:nvPr>
            <p:ph type="body" sz="quarter" idx="10"/>
          </p:nvPr>
        </p:nvSpPr>
        <p:spPr/>
        <p:txBody>
          <a:bodyPr/>
          <a:lstStyle/>
          <a:p>
            <a:r>
              <a:rPr lang="en-US" i="1" dirty="0" err="1"/>
              <a:t>Libellus</a:t>
            </a:r>
            <a:r>
              <a:rPr lang="en-US" dirty="0"/>
              <a:t> signed by witnesses, June 4, AD 250</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We . . . boast . . . for your perseverance and faith in the midst of persecutions and afflictions</a:t>
            </a:r>
          </a:p>
        </p:txBody>
      </p:sp>
    </p:spTree>
    <p:extLst>
      <p:ext uri="{BB962C8B-B14F-4D97-AF65-F5344CB8AC3E}">
        <p14:creationId xmlns:p14="http://schemas.microsoft.com/office/powerpoint/2010/main" val="2665481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CF65142-318E-4126-B288-09ABF1CB52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8226" y="0"/>
            <a:ext cx="5527548" cy="6858000"/>
          </a:xfrm>
          <a:prstGeom prst="rect">
            <a:avLst/>
          </a:prstGeom>
        </p:spPr>
      </p:pic>
      <p:sp>
        <p:nvSpPr>
          <p:cNvPr id="2" name="Text Placeholder 1"/>
          <p:cNvSpPr>
            <a:spLocks noGrp="1"/>
          </p:cNvSpPr>
          <p:nvPr>
            <p:ph type="body" sz="quarter" idx="10"/>
          </p:nvPr>
        </p:nvSpPr>
        <p:spPr/>
        <p:txBody>
          <a:bodyPr/>
          <a:lstStyle/>
          <a:p>
            <a:r>
              <a:rPr lang="en-US" dirty="0"/>
              <a:t>Wrestlers competing against each other, from Athens, 367–366 BC</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This is proof of the righteous judgment of God</a:t>
            </a:r>
          </a:p>
        </p:txBody>
      </p:sp>
    </p:spTree>
    <p:extLst>
      <p:ext uri="{BB962C8B-B14F-4D97-AF65-F5344CB8AC3E}">
        <p14:creationId xmlns:p14="http://schemas.microsoft.com/office/powerpoint/2010/main" val="3438639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snow, nature, rock&#10;&#10;Description automatically generated">
            <a:extLst>
              <a:ext uri="{FF2B5EF4-FFF2-40B4-BE49-F238E27FC236}">
                <a16:creationId xmlns:a16="http://schemas.microsoft.com/office/drawing/2014/main" id="{D36B1FEF-679B-4280-915F-8994C3B518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Corinth theater during the winter</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37013974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6C59C1-EF7C-405C-91B3-DEAC2B4DAA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1580" y="0"/>
            <a:ext cx="6720840" cy="6858000"/>
          </a:xfrm>
          <a:prstGeom prst="rect">
            <a:avLst/>
          </a:prstGeom>
        </p:spPr>
      </p:pic>
      <p:sp>
        <p:nvSpPr>
          <p:cNvPr id="2" name="Text Placeholder 1"/>
          <p:cNvSpPr>
            <a:spLocks noGrp="1"/>
          </p:cNvSpPr>
          <p:nvPr>
            <p:ph type="body" sz="quarter" idx="10"/>
          </p:nvPr>
        </p:nvSpPr>
        <p:spPr/>
        <p:txBody>
          <a:bodyPr/>
          <a:lstStyle/>
          <a:p>
            <a:r>
              <a:rPr lang="en-US" dirty="0"/>
              <a:t>Wrestlers competing against each other, from Athens, 332–331 BC</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This is proof of the righteous judgment of God</a:t>
            </a:r>
          </a:p>
        </p:txBody>
      </p:sp>
    </p:spTree>
    <p:extLst>
      <p:ext uri="{BB962C8B-B14F-4D97-AF65-F5344CB8AC3E}">
        <p14:creationId xmlns:p14="http://schemas.microsoft.com/office/powerpoint/2010/main" val="26682379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PLBL\Greece Museums\Kavala Museum (Neapolis)\Gold wreath from Amphipolis, 3rd c BC, tb01120101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rcRect t="4912" b="6692"/>
          <a:stretch/>
        </p:blipFill>
        <p:spPr bwMode="auto">
          <a:xfrm>
            <a:off x="685800" y="13717"/>
            <a:ext cx="77724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Gold wreath from Amphipolis, 3rd century BC</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That you may be considered worthy of the kingdom of God, for which you suffer</a:t>
            </a:r>
          </a:p>
        </p:txBody>
      </p:sp>
    </p:spTree>
    <p:extLst>
      <p:ext uri="{BB962C8B-B14F-4D97-AF65-F5344CB8AC3E}">
        <p14:creationId xmlns:p14="http://schemas.microsoft.com/office/powerpoint/2010/main" val="1202554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Farmers making payment for lease of land, from Germania, 2nd–3rd centuries AD</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It is only just for God to repay with trouble those who are troubling you</a:t>
            </a:r>
          </a:p>
        </p:txBody>
      </p:sp>
      <p:pic>
        <p:nvPicPr>
          <p:cNvPr id="6" name="Picture 2" descr="C:\Users\Kris\Documents\Bolen\03 Museums 2014\Israel Museums\Eretz Israel Museum\Other\Farmers making payment for lease of land, Roman tomb relief from Germania, 2nd-3rd c AD, tb031114317.jpg"/>
          <p:cNvPicPr>
            <a:picLocks noChangeAspect="1" noChangeArrowheads="1"/>
          </p:cNvPicPr>
          <p:nvPr/>
        </p:nvPicPr>
        <p:blipFill rotWithShape="1">
          <a:blip r:embed="rId3">
            <a:extLst>
              <a:ext uri="{28A0092B-C50C-407E-A947-70E740481C1C}">
                <a14:useLocalDpi xmlns:a14="http://schemas.microsoft.com/office/drawing/2010/main" val="0"/>
              </a:ext>
            </a:extLst>
          </a:blip>
          <a:srcRect l="6364" r="5637"/>
          <a:stretch/>
        </p:blipFill>
        <p:spPr bwMode="auto">
          <a:xfrm>
            <a:off x="0" y="800966"/>
            <a:ext cx="9144000" cy="5256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015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n old building&#10;&#10;Description automatically generated">
            <a:extLst>
              <a:ext uri="{FF2B5EF4-FFF2-40B4-BE49-F238E27FC236}">
                <a16:creationId xmlns:a16="http://schemas.microsoft.com/office/drawing/2014/main" id="{C2296C38-5334-4498-AC4D-09C763BB9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336" y="0"/>
            <a:ext cx="6053328" cy="6858000"/>
          </a:xfrm>
          <a:prstGeom prst="rect">
            <a:avLst/>
          </a:prstGeom>
        </p:spPr>
      </p:pic>
      <p:sp>
        <p:nvSpPr>
          <p:cNvPr id="2" name="Text Placeholder 1"/>
          <p:cNvSpPr>
            <a:spLocks noGrp="1"/>
          </p:cNvSpPr>
          <p:nvPr>
            <p:ph type="body" sz="quarter" idx="10"/>
          </p:nvPr>
        </p:nvSpPr>
        <p:spPr/>
        <p:txBody>
          <a:bodyPr/>
          <a:lstStyle/>
          <a:p>
            <a:r>
              <a:rPr lang="en-US" dirty="0"/>
              <a:t>Icon portraying the Second Coming, from Thessaloniki, circa AD 1500</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At the revelation of the Lord Jesus from heaven</a:t>
            </a:r>
          </a:p>
        </p:txBody>
      </p:sp>
    </p:spTree>
    <p:extLst>
      <p:ext uri="{BB962C8B-B14F-4D97-AF65-F5344CB8AC3E}">
        <p14:creationId xmlns:p14="http://schemas.microsoft.com/office/powerpoint/2010/main" val="42686282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n a cloudy day&#10;&#10;Description automatically generated">
            <a:extLst>
              <a:ext uri="{FF2B5EF4-FFF2-40B4-BE49-F238E27FC236}">
                <a16:creationId xmlns:a16="http://schemas.microsoft.com/office/drawing/2014/main" id="{7EB56020-9325-4913-B165-F0ACB605DA18}"/>
              </a:ext>
            </a:extLst>
          </p:cNvPr>
          <p:cNvPicPr>
            <a:picLocks noChangeAspect="1"/>
          </p:cNvPicPr>
          <p:nvPr/>
        </p:nvPicPr>
        <p:blipFill rotWithShape="1">
          <a:blip r:embed="rId3">
            <a:extLst>
              <a:ext uri="{28A0092B-C50C-407E-A947-70E740481C1C}">
                <a14:useLocalDpi xmlns:a14="http://schemas.microsoft.com/office/drawing/2010/main" val="0"/>
              </a:ext>
            </a:extLst>
          </a:blip>
          <a:srcRect b="499"/>
          <a:stretch/>
        </p:blipFill>
        <p:spPr>
          <a:xfrm>
            <a:off x="0" y="-1"/>
            <a:ext cx="9144000" cy="6858001"/>
          </a:xfrm>
          <a:prstGeom prst="rect">
            <a:avLst/>
          </a:prstGeom>
        </p:spPr>
      </p:pic>
      <p:sp>
        <p:nvSpPr>
          <p:cNvPr id="2" name="Text Placeholder 1"/>
          <p:cNvSpPr>
            <a:spLocks noGrp="1"/>
          </p:cNvSpPr>
          <p:nvPr>
            <p:ph type="body" sz="quarter" idx="10"/>
          </p:nvPr>
        </p:nvSpPr>
        <p:spPr/>
        <p:txBody>
          <a:bodyPr/>
          <a:lstStyle/>
          <a:p>
            <a:r>
              <a:rPr lang="en-US" dirty="0"/>
              <a:t>Statue of Michael the Archangel, from Castel Sant'Angelo in Rome</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At the revelation of the Lord Jesus from heaven with His mighty angels</a:t>
            </a:r>
          </a:p>
        </p:txBody>
      </p:sp>
    </p:spTree>
    <p:extLst>
      <p:ext uri="{BB962C8B-B14F-4D97-AF65-F5344CB8AC3E}">
        <p14:creationId xmlns:p14="http://schemas.microsoft.com/office/powerpoint/2010/main" val="15776913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PCB size\Public domain or CC-pcb\Public2-pcb\Statue of an angel, wiki122520061457.jpg"/>
          <p:cNvPicPr>
            <a:picLocks noChangeAspect="1" noChangeArrowheads="1"/>
          </p:cNvPicPr>
          <p:nvPr/>
        </p:nvPicPr>
        <p:blipFill rotWithShape="1">
          <a:blip r:embed="rId3">
            <a:extLst>
              <a:ext uri="{28A0092B-C50C-407E-A947-70E740481C1C}">
                <a14:useLocalDpi xmlns:a14="http://schemas.microsoft.com/office/drawing/2010/main" val="0"/>
              </a:ext>
            </a:extLst>
          </a:blip>
          <a:srcRect b="14286"/>
          <a:stretch/>
        </p:blipFill>
        <p:spPr bwMode="auto">
          <a:xfrm>
            <a:off x="1795959" y="0"/>
            <a:ext cx="555208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an angel</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At the revelation of the Lord Jesus from heaven with His mighty angels</a:t>
            </a:r>
          </a:p>
        </p:txBody>
      </p:sp>
    </p:spTree>
    <p:extLst>
      <p:ext uri="{BB962C8B-B14F-4D97-AF65-F5344CB8AC3E}">
        <p14:creationId xmlns:p14="http://schemas.microsoft.com/office/powerpoint/2010/main" val="7347291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abric&#10;&#10;Description automatically generated">
            <a:extLst>
              <a:ext uri="{FF2B5EF4-FFF2-40B4-BE49-F238E27FC236}">
                <a16:creationId xmlns:a16="http://schemas.microsoft.com/office/drawing/2014/main" id="{29F02F1F-9B99-49CE-B5D7-9A852515E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a:extLst>
              <a:ext uri="{FF2B5EF4-FFF2-40B4-BE49-F238E27FC236}">
                <a16:creationId xmlns:a16="http://schemas.microsoft.com/office/drawing/2014/main" id="{3DAA7106-D050-44CE-A682-C7B4453D684A}"/>
              </a:ext>
            </a:extLst>
          </p:cNvPr>
          <p:cNvSpPr>
            <a:spLocks noGrp="1"/>
          </p:cNvSpPr>
          <p:nvPr>
            <p:ph type="body" sz="quarter" idx="10"/>
          </p:nvPr>
        </p:nvSpPr>
        <p:spPr/>
        <p:txBody>
          <a:bodyPr/>
          <a:lstStyle/>
          <a:p>
            <a:r>
              <a:rPr lang="en-US" dirty="0"/>
              <a:t>Mosaic with a winged figure, from </a:t>
            </a:r>
            <a:r>
              <a:rPr lang="en-US" dirty="0" err="1"/>
              <a:t>Italica</a:t>
            </a:r>
            <a:r>
              <a:rPr lang="en-US" dirty="0"/>
              <a:t>, Spain, 2nd century AD</a:t>
            </a:r>
          </a:p>
        </p:txBody>
      </p:sp>
      <p:sp>
        <p:nvSpPr>
          <p:cNvPr id="3" name="Text Placeholder 2">
            <a:extLst>
              <a:ext uri="{FF2B5EF4-FFF2-40B4-BE49-F238E27FC236}">
                <a16:creationId xmlns:a16="http://schemas.microsoft.com/office/drawing/2014/main" id="{BF67F990-B8B1-423F-9EBC-36CEFE144197}"/>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a16="http://schemas.microsoft.com/office/drawing/2014/main" id="{05B4B1DA-2C4C-4708-AE20-ACFA2EE32DA8}"/>
              </a:ext>
            </a:extLst>
          </p:cNvPr>
          <p:cNvSpPr>
            <a:spLocks noGrp="1"/>
          </p:cNvSpPr>
          <p:nvPr>
            <p:ph type="title"/>
          </p:nvPr>
        </p:nvSpPr>
        <p:spPr/>
        <p:txBody>
          <a:bodyPr/>
          <a:lstStyle/>
          <a:p>
            <a:r>
              <a:rPr lang="en-US" dirty="0"/>
              <a:t>At the revelation of the Lord Jesus from heaven with His mighty angels</a:t>
            </a:r>
          </a:p>
        </p:txBody>
      </p:sp>
    </p:spTree>
    <p:extLst>
      <p:ext uri="{BB962C8B-B14F-4D97-AF65-F5344CB8AC3E}">
        <p14:creationId xmlns:p14="http://schemas.microsoft.com/office/powerpoint/2010/main" val="32234911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Fragment of sarcophagus depicting three youths in furnace, 4th century AD</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At the revelation of the Lord Jesus from heaven with His mighty angels in flaming fire</a:t>
            </a:r>
          </a:p>
        </p:txBody>
      </p:sp>
      <p:pic>
        <p:nvPicPr>
          <p:cNvPr id="7171" name="Picture 3" descr="C:\Users\Kris\Documents\Bolen\04 0Adds 2012\19 Museum\Rome Museums\Vatican Museum\Pio Cristiano\Fragment of sarcophagus, three youths in furnace, 4th c AD, from near St Sebastian in Rome, tb0512175500.jpg"/>
          <p:cNvPicPr>
            <a:picLocks noChangeAspect="1" noChangeArrowheads="1"/>
          </p:cNvPicPr>
          <p:nvPr/>
        </p:nvPicPr>
        <p:blipFill rotWithShape="1">
          <a:blip r:embed="rId3">
            <a:extLst>
              <a:ext uri="{28A0092B-C50C-407E-A947-70E740481C1C}">
                <a14:useLocalDpi xmlns:a14="http://schemas.microsoft.com/office/drawing/2010/main" val="0"/>
              </a:ext>
            </a:extLst>
          </a:blip>
          <a:srcRect l="7778"/>
          <a:stretch/>
        </p:blipFill>
        <p:spPr bwMode="auto">
          <a:xfrm>
            <a:off x="0" y="945039"/>
            <a:ext cx="9144000" cy="4967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1357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Fire at a Roman fort in the Judean hills</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At the revelation of the Lord Jesus from heaven with His mighty angels in flaming fire</a:t>
            </a:r>
          </a:p>
        </p:txBody>
      </p:sp>
    </p:spTree>
    <p:extLst>
      <p:ext uri="{BB962C8B-B14F-4D97-AF65-F5344CB8AC3E}">
        <p14:creationId xmlns:p14="http://schemas.microsoft.com/office/powerpoint/2010/main" val="40878885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tanding in front of a building&#10;&#10;Description automatically generated">
            <a:extLst>
              <a:ext uri="{FF2B5EF4-FFF2-40B4-BE49-F238E27FC236}">
                <a16:creationId xmlns:a16="http://schemas.microsoft.com/office/drawing/2014/main" id="{78A9A8AC-72B2-42EA-A2CC-AB434F2DDE0C}"/>
              </a:ext>
            </a:extLst>
          </p:cNvPr>
          <p:cNvPicPr>
            <a:picLocks noChangeAspect="1"/>
          </p:cNvPicPr>
          <p:nvPr/>
        </p:nvPicPr>
        <p:blipFill rotWithShape="1">
          <a:blip r:embed="rId3">
            <a:extLst>
              <a:ext uri="{28A0092B-C50C-407E-A947-70E740481C1C}">
                <a14:useLocalDpi xmlns:a14="http://schemas.microsoft.com/office/drawing/2010/main" val="0"/>
              </a:ext>
            </a:extLst>
          </a:blip>
          <a:srcRect t="9246"/>
          <a:stretch/>
        </p:blipFill>
        <p:spPr>
          <a:xfrm>
            <a:off x="0" y="369332"/>
            <a:ext cx="9144000" cy="6223964"/>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Model of the Roman destruction of Jerusalem in AD 70</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At the revelation of the Lord Jesus from heaven with His mighty angels in flaming fire</a:t>
            </a:r>
          </a:p>
        </p:txBody>
      </p:sp>
    </p:spTree>
    <p:extLst>
      <p:ext uri="{BB962C8B-B14F-4D97-AF65-F5344CB8AC3E}">
        <p14:creationId xmlns:p14="http://schemas.microsoft.com/office/powerpoint/2010/main" val="1042146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Corinth forum, meat market, and </a:t>
            </a:r>
            <a:r>
              <a:rPr lang="en-US" dirty="0" err="1"/>
              <a:t>Acrocorinth</a:t>
            </a:r>
            <a:r>
              <a:rPr lang="en-US" dirty="0"/>
              <a:t> in winter</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pic>
        <p:nvPicPr>
          <p:cNvPr id="4" name="Picture 3" descr="A snow covered mountain&#10;&#10;Description automatically generated">
            <a:extLst>
              <a:ext uri="{FF2B5EF4-FFF2-40B4-BE49-F238E27FC236}">
                <a16:creationId xmlns:a16="http://schemas.microsoft.com/office/drawing/2014/main" id="{6243AF24-3C6D-F345-85EC-E9D419B505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31706605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indoor, sitting, cup&#10;&#10;Description automatically generated">
            <a:extLst>
              <a:ext uri="{FF2B5EF4-FFF2-40B4-BE49-F238E27FC236}">
                <a16:creationId xmlns:a16="http://schemas.microsoft.com/office/drawing/2014/main" id="{856FD84B-4613-D84A-B43C-837DDD0925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6030" y="0"/>
            <a:ext cx="4091940" cy="685800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Jar with string of figs carbonized by fire from Ekron, 13th century BC</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At the revelation of the Lord Jesus from heaven with His mighty angels in flaming fire</a:t>
            </a:r>
          </a:p>
        </p:txBody>
      </p:sp>
    </p:spTree>
    <p:extLst>
      <p:ext uri="{BB962C8B-B14F-4D97-AF65-F5344CB8AC3E}">
        <p14:creationId xmlns:p14="http://schemas.microsoft.com/office/powerpoint/2010/main" val="23411349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Jar with string of figs carbonized by fire from Ekron, 13th century BC</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At the revelation of the Lord Jesus from heaven with His mighty angels in flaming fire</a:t>
            </a:r>
          </a:p>
        </p:txBody>
      </p:sp>
      <p:pic>
        <p:nvPicPr>
          <p:cNvPr id="7" name="Picture 6" descr="A picture containing indoor, table, food, sitting&#10;&#10;Description automatically generated">
            <a:extLst>
              <a:ext uri="{FF2B5EF4-FFF2-40B4-BE49-F238E27FC236}">
                <a16:creationId xmlns:a16="http://schemas.microsoft.com/office/drawing/2014/main" id="{B63B8D9D-3D3A-8D47-8084-9EDA8C41B7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0050"/>
            <a:ext cx="9144000" cy="6057900"/>
          </a:xfrm>
          <a:prstGeom prst="rect">
            <a:avLst/>
          </a:prstGeom>
        </p:spPr>
      </p:pic>
    </p:spTree>
    <p:extLst>
      <p:ext uri="{BB962C8B-B14F-4D97-AF65-F5344CB8AC3E}">
        <p14:creationId xmlns:p14="http://schemas.microsoft.com/office/powerpoint/2010/main" val="2894980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building&#10;&#10;Description automatically generated">
            <a:extLst>
              <a:ext uri="{FF2B5EF4-FFF2-40B4-BE49-F238E27FC236}">
                <a16:creationId xmlns:a16="http://schemas.microsoft.com/office/drawing/2014/main" id="{FA8671BF-2C44-824A-8DF5-2A5D7F1EBF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1300"/>
            <a:ext cx="9144000" cy="637540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Assyrian soldier setting fire to the city gate of Memphis, from Nineveh, 7th century BC</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At the revelation of the Lord Jesus from heaven with His mighty angels in flaming fire</a:t>
            </a:r>
          </a:p>
        </p:txBody>
      </p:sp>
    </p:spTree>
    <p:extLst>
      <p:ext uri="{BB962C8B-B14F-4D97-AF65-F5344CB8AC3E}">
        <p14:creationId xmlns:p14="http://schemas.microsoft.com/office/powerpoint/2010/main" val="32043540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British Museum 2019-pcb\Greco-Roman\Military tombstone with cavalryman impaling enemy, from Kirkby Thore, 2nd c AD, tb1001199776.jpg"/>
          <p:cNvPicPr>
            <a:picLocks noChangeAspect="1" noChangeArrowheads="1"/>
          </p:cNvPicPr>
          <p:nvPr/>
        </p:nvPicPr>
        <p:blipFill rotWithShape="1">
          <a:blip r:embed="rId3">
            <a:extLst>
              <a:ext uri="{28A0092B-C50C-407E-A947-70E740481C1C}">
                <a14:useLocalDpi xmlns:a14="http://schemas.microsoft.com/office/drawing/2010/main" val="0"/>
              </a:ext>
            </a:extLst>
          </a:blip>
          <a:srcRect t="6695" b="6309"/>
          <a:stretch/>
        </p:blipFill>
        <p:spPr bwMode="auto">
          <a:xfrm>
            <a:off x="0" y="182881"/>
            <a:ext cx="9144000" cy="6522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Military tombstone with a cavalryman impaling an enemy, from </a:t>
            </a:r>
            <a:r>
              <a:rPr lang="en-US" dirty="0" err="1"/>
              <a:t>Kirkby</a:t>
            </a:r>
            <a:r>
              <a:rPr lang="en-US" dirty="0"/>
              <a:t> </a:t>
            </a:r>
            <a:r>
              <a:rPr lang="en-US" dirty="0" err="1"/>
              <a:t>Thore</a:t>
            </a:r>
            <a:r>
              <a:rPr lang="en-US" dirty="0"/>
              <a:t>, 2nd century AD</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Taking vengeance on those who do not know God</a:t>
            </a:r>
          </a:p>
        </p:txBody>
      </p:sp>
    </p:spTree>
    <p:extLst>
      <p:ext uri="{BB962C8B-B14F-4D97-AF65-F5344CB8AC3E}">
        <p14:creationId xmlns:p14="http://schemas.microsoft.com/office/powerpoint/2010/main" val="22806974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 2019-pcb\Greco-Roman\Terracotta panel with part of triumphal procession with chained captives, Roman, 1st or early 2nd c AD, tb0929197870.jpg"/>
          <p:cNvPicPr>
            <a:picLocks noChangeAspect="1" noChangeArrowheads="1"/>
          </p:cNvPicPr>
          <p:nvPr/>
        </p:nvPicPr>
        <p:blipFill rotWithShape="1">
          <a:blip r:embed="rId3">
            <a:extLst>
              <a:ext uri="{28A0092B-C50C-407E-A947-70E740481C1C}">
                <a14:useLocalDpi xmlns:a14="http://schemas.microsoft.com/office/drawing/2010/main" val="0"/>
              </a:ext>
            </a:extLst>
          </a:blip>
          <a:srcRect b="5122"/>
          <a:stretch/>
        </p:blipFill>
        <p:spPr bwMode="auto">
          <a:xfrm>
            <a:off x="0" y="149860"/>
            <a:ext cx="9144000" cy="65323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Captives chained to cart in a triumphal procession, circa AD 100</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They will suffer punishment, eternal destruction away from the presence of the Lord</a:t>
            </a:r>
          </a:p>
        </p:txBody>
      </p:sp>
    </p:spTree>
    <p:extLst>
      <p:ext uri="{BB962C8B-B14F-4D97-AF65-F5344CB8AC3E}">
        <p14:creationId xmlns:p14="http://schemas.microsoft.com/office/powerpoint/2010/main" val="36326858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Judean exiles depicted on the Lachish Reliefs, from Nineveh, circa 700 BC</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They will suffer punishment, eternal destruction away from the presence of the Lord</a:t>
            </a:r>
          </a:p>
        </p:txBody>
      </p:sp>
      <p:pic>
        <p:nvPicPr>
          <p:cNvPr id="9" name="Picture 8" descr="A close up of a stone wall&#10;&#10;Description automatically generated">
            <a:extLst>
              <a:ext uri="{FF2B5EF4-FFF2-40B4-BE49-F238E27FC236}">
                <a16:creationId xmlns:a16="http://schemas.microsoft.com/office/drawing/2014/main" id="{D51A9D4B-3D66-9148-8FE5-6B6C37755F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1339621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Judean exiles depicted on the Lachish Reliefs, from Nineveh, circa 700 BC</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They will suffer punishment, eternal destruction away from the presence of the Lord</a:t>
            </a:r>
          </a:p>
        </p:txBody>
      </p:sp>
      <p:pic>
        <p:nvPicPr>
          <p:cNvPr id="7" name="Picture 6" descr="A pile of hay&#10;&#10;Description automatically generated">
            <a:extLst>
              <a:ext uri="{FF2B5EF4-FFF2-40B4-BE49-F238E27FC236}">
                <a16:creationId xmlns:a16="http://schemas.microsoft.com/office/drawing/2014/main" id="{66A2541D-7441-8D4E-A822-AF5E2E118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8832133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Judean family being exiled, depicted on the Lachish Reliefs, from Nineveh, circa 700 BC</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They will suffer punishment, eternal destruction away from the presence of the Lord</a:t>
            </a:r>
          </a:p>
        </p:txBody>
      </p:sp>
      <p:pic>
        <p:nvPicPr>
          <p:cNvPr id="6" name="Picture 5" descr="A stone building&#10;&#10;Description automatically generated">
            <a:extLst>
              <a:ext uri="{FF2B5EF4-FFF2-40B4-BE49-F238E27FC236}">
                <a16:creationId xmlns:a16="http://schemas.microsoft.com/office/drawing/2014/main" id="{477C5401-48D9-C948-8A90-8E663C12C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2102885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J:\Bethany\Matson15k1\Jerusalem\St Stephen's Gate closed during disturbance, 1938, mat171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6696" y="228600"/>
            <a:ext cx="4870609" cy="6400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Saint Stephen’s Gate of Jerusalem closed during disturbance, 1938</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They will suffer punishment, eternal destruction away from the presence of the Lord</a:t>
            </a:r>
          </a:p>
        </p:txBody>
      </p:sp>
    </p:spTree>
    <p:extLst>
      <p:ext uri="{BB962C8B-B14F-4D97-AF65-F5344CB8AC3E}">
        <p14:creationId xmlns:p14="http://schemas.microsoft.com/office/powerpoint/2010/main" val="3801938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Sarcophagus lid with the Judgment of the Sheep and Goats, circa AD 300</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When He comes to be glorified among His holy people</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74766"/>
            <a:ext cx="9144000" cy="220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9992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view of a city&#10;&#10;Description automatically generated">
            <a:extLst>
              <a:ext uri="{FF2B5EF4-FFF2-40B4-BE49-F238E27FC236}">
                <a16:creationId xmlns:a16="http://schemas.microsoft.com/office/drawing/2014/main" id="{92E30ECA-C17D-8A46-B3D1-539EC52D10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Corinth excavations from the </a:t>
            </a:r>
            <a:r>
              <a:rPr lang="en-US" dirty="0" err="1"/>
              <a:t>Acrocorinth</a:t>
            </a:r>
            <a:endParaRPr lang="en-US" dirty="0"/>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39919219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Spain Museums\Merida Archaeological Museum-pcb\Bronze theater mask, from Merida, tb092519208.jpg"/>
          <p:cNvPicPr>
            <a:picLocks noChangeAspect="1" noChangeArrowheads="1"/>
          </p:cNvPicPr>
          <p:nvPr/>
        </p:nvPicPr>
        <p:blipFill rotWithShape="1">
          <a:blip r:embed="rId3">
            <a:extLst>
              <a:ext uri="{28A0092B-C50C-407E-A947-70E740481C1C}">
                <a14:useLocalDpi xmlns:a14="http://schemas.microsoft.com/office/drawing/2010/main" val="0"/>
              </a:ext>
            </a:extLst>
          </a:blip>
          <a:srcRect t="353" b="5245"/>
          <a:stretch/>
        </p:blipFill>
        <p:spPr bwMode="auto">
          <a:xfrm>
            <a:off x="1005258" y="0"/>
            <a:ext cx="7133484"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theater mask, from Merida, Roman period</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And to be marveled at by those who have believed</a:t>
            </a:r>
          </a:p>
        </p:txBody>
      </p:sp>
    </p:spTree>
    <p:extLst>
      <p:ext uri="{BB962C8B-B14F-4D97-AF65-F5344CB8AC3E}">
        <p14:creationId xmlns:p14="http://schemas.microsoft.com/office/powerpoint/2010/main" val="36892502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France Museums\Nimes Museum-Pompeii Exhibit-pcb\Decorative marble mask, from Pompeii, 1st c AD, tb092019572.jpg"/>
          <p:cNvPicPr>
            <a:picLocks noChangeAspect="1" noChangeArrowheads="1"/>
          </p:cNvPicPr>
          <p:nvPr/>
        </p:nvPicPr>
        <p:blipFill rotWithShape="1">
          <a:blip r:embed="rId3">
            <a:extLst>
              <a:ext uri="{28A0092B-C50C-407E-A947-70E740481C1C}">
                <a14:useLocalDpi xmlns:a14="http://schemas.microsoft.com/office/drawing/2010/main" val="0"/>
              </a:ext>
            </a:extLst>
          </a:blip>
          <a:srcRect t="459" b="45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Decorative marble mask, from Pompeii, 1st century AD</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And to be marveled at by those who have believed</a:t>
            </a:r>
          </a:p>
        </p:txBody>
      </p:sp>
    </p:spTree>
    <p:extLst>
      <p:ext uri="{BB962C8B-B14F-4D97-AF65-F5344CB8AC3E}">
        <p14:creationId xmlns:p14="http://schemas.microsoft.com/office/powerpoint/2010/main" val="4498648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Interior of the Church of St. Demetrios in Thessaloniki</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To this end we also pray always for you</a:t>
            </a:r>
          </a:p>
        </p:txBody>
      </p:sp>
    </p:spTree>
    <p:extLst>
      <p:ext uri="{BB962C8B-B14F-4D97-AF65-F5344CB8AC3E}">
        <p14:creationId xmlns:p14="http://schemas.microsoft.com/office/powerpoint/2010/main" val="30640872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f a person&#10;&#10;Description automatically generated">
            <a:extLst>
              <a:ext uri="{FF2B5EF4-FFF2-40B4-BE49-F238E27FC236}">
                <a16:creationId xmlns:a16="http://schemas.microsoft.com/office/drawing/2014/main" id="{9A65DEB6-71C2-4A6C-97F6-F964201B967C}"/>
              </a:ext>
            </a:extLst>
          </p:cNvPr>
          <p:cNvPicPr>
            <a:picLocks noChangeAspect="1"/>
          </p:cNvPicPr>
          <p:nvPr/>
        </p:nvPicPr>
        <p:blipFill rotWithShape="1">
          <a:blip r:embed="rId3">
            <a:extLst>
              <a:ext uri="{28A0092B-C50C-407E-A947-70E740481C1C}">
                <a14:useLocalDpi xmlns:a14="http://schemas.microsoft.com/office/drawing/2010/main" val="0"/>
              </a:ext>
            </a:extLst>
          </a:blip>
          <a:srcRect t="1096" b="2370"/>
          <a:stretch/>
        </p:blipFill>
        <p:spPr>
          <a:xfrm>
            <a:off x="3713175" y="0"/>
            <a:ext cx="5427708" cy="6858000"/>
          </a:xfrm>
          <a:prstGeom prst="rect">
            <a:avLst/>
          </a:prstGeom>
        </p:spPr>
      </p:pic>
      <p:pic>
        <p:nvPicPr>
          <p:cNvPr id="6" name="Picture 5" descr="A person wearing a black dress&#10;&#10;Description automatically generated">
            <a:extLst>
              <a:ext uri="{FF2B5EF4-FFF2-40B4-BE49-F238E27FC236}">
                <a16:creationId xmlns:a16="http://schemas.microsoft.com/office/drawing/2014/main" id="{A668DFE5-B932-4D42-BE55-339AD6B25D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67030"/>
            <a:ext cx="3243732" cy="640080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Statue of a woman in prayer, from Herculaneum, 1st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1:11</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To this end we also pray always for you</a:t>
            </a:r>
          </a:p>
        </p:txBody>
      </p:sp>
    </p:spTree>
    <p:extLst>
      <p:ext uri="{BB962C8B-B14F-4D97-AF65-F5344CB8AC3E}">
        <p14:creationId xmlns:p14="http://schemas.microsoft.com/office/powerpoint/2010/main" val="35988025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lothing, building, indoor, helmet&#10;&#10;Description automatically generated">
            <a:extLst>
              <a:ext uri="{FF2B5EF4-FFF2-40B4-BE49-F238E27FC236}">
                <a16:creationId xmlns:a16="http://schemas.microsoft.com/office/drawing/2014/main" id="{01082E3D-802C-4588-97D8-869A56BDAB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2751" y="274192"/>
            <a:ext cx="5838499" cy="6309617"/>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Bronze tablet appointing an Athenian citizen to the office of Proxenos, 4th century BC</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1:11</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That God may count you worthy of your calling</a:t>
            </a:r>
          </a:p>
        </p:txBody>
      </p:sp>
    </p:spTree>
    <p:extLst>
      <p:ext uri="{BB962C8B-B14F-4D97-AF65-F5344CB8AC3E}">
        <p14:creationId xmlns:p14="http://schemas.microsoft.com/office/powerpoint/2010/main" val="31244582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Kris\Documents\Bolen\PCB size\Met-Greek and Roman Art-pcb\South Italian red-figure deep bowl, reclining guests and attendant pouring wine, ca 375-350 BC, adr171113919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t="12511" b="4252"/>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Servant filling a wine amphora, on a red-figure deep bowl, 4th century BC</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1:11</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And by His power fulfill every desire for goodness</a:t>
            </a:r>
          </a:p>
        </p:txBody>
      </p:sp>
    </p:spTree>
    <p:extLst>
      <p:ext uri="{BB962C8B-B14F-4D97-AF65-F5344CB8AC3E}">
        <p14:creationId xmlns:p14="http://schemas.microsoft.com/office/powerpoint/2010/main" val="11167677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hain, small, close, blue&#10;&#10;Description automatically generated">
            <a:extLst>
              <a:ext uri="{FF2B5EF4-FFF2-40B4-BE49-F238E27FC236}">
                <a16:creationId xmlns:a16="http://schemas.microsoft.com/office/drawing/2014/main" id="{6FE14516-6BB5-47B7-88FA-804EA74E94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381" y="255506"/>
            <a:ext cx="7083239" cy="6346988"/>
          </a:xfrm>
          <a:prstGeom prst="rect">
            <a:avLst/>
          </a:prstGeom>
        </p:spPr>
      </p:pic>
      <p:sp>
        <p:nvSpPr>
          <p:cNvPr id="2" name="Text Placeholder 1"/>
          <p:cNvSpPr>
            <a:spLocks noGrp="1"/>
          </p:cNvSpPr>
          <p:nvPr>
            <p:ph type="body" sz="quarter" idx="10"/>
          </p:nvPr>
        </p:nvSpPr>
        <p:spPr/>
        <p:txBody>
          <a:bodyPr/>
          <a:lstStyle/>
          <a:p>
            <a:r>
              <a:rPr lang="en-US" dirty="0"/>
              <a:t>Fresco of a satyr filling a </a:t>
            </a:r>
            <a:r>
              <a:rPr lang="en-US" i="1" dirty="0"/>
              <a:t>kantharos</a:t>
            </a:r>
            <a:r>
              <a:rPr lang="en-US" dirty="0"/>
              <a:t> from a rhyton, from Pompeii, 1st century AD</a:t>
            </a:r>
          </a:p>
        </p:txBody>
      </p:sp>
      <p:sp>
        <p:nvSpPr>
          <p:cNvPr id="8" name="Text Placeholder 2"/>
          <p:cNvSpPr>
            <a:spLocks noGrp="1"/>
          </p:cNvSpPr>
          <p:nvPr>
            <p:ph type="body" sz="quarter" idx="12"/>
          </p:nvPr>
        </p:nvSpPr>
        <p:spPr/>
        <p:txBody>
          <a:bodyPr/>
          <a:lstStyle/>
          <a:p>
            <a:r>
              <a:rPr lang="en-US" dirty="0"/>
              <a:t>1:11</a:t>
            </a:r>
          </a:p>
        </p:txBody>
      </p:sp>
      <p:sp>
        <p:nvSpPr>
          <p:cNvPr id="9" name="Title 3"/>
          <p:cNvSpPr>
            <a:spLocks noGrp="1"/>
          </p:cNvSpPr>
          <p:nvPr>
            <p:ph type="title"/>
          </p:nvPr>
        </p:nvSpPr>
        <p:spPr/>
        <p:txBody>
          <a:bodyPr/>
          <a:lstStyle/>
          <a:p>
            <a:r>
              <a:rPr lang="en-US" dirty="0"/>
              <a:t>And by His power fulfill every desire for goodness</a:t>
            </a:r>
          </a:p>
        </p:txBody>
      </p:sp>
    </p:spTree>
    <p:extLst>
      <p:ext uri="{BB962C8B-B14F-4D97-AF65-F5344CB8AC3E}">
        <p14:creationId xmlns:p14="http://schemas.microsoft.com/office/powerpoint/2010/main" val="13024318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1b PLBL, PCB size\17 Cultural Images of the Holy Land\Grape Harvest\Grapes during harvest, tb092506892.jpg"/>
          <p:cNvPicPr>
            <a:picLocks noChangeAspect="1" noChangeArrowheads="1"/>
          </p:cNvPicPr>
          <p:nvPr/>
        </p:nvPicPr>
        <p:blipFill rotWithShape="1">
          <a:blip r:embed="rId3">
            <a:extLst>
              <a:ext uri="{28A0092B-C50C-407E-A947-70E740481C1C}">
                <a14:useLocalDpi xmlns:a14="http://schemas.microsoft.com/office/drawing/2010/main" val="0"/>
              </a:ext>
            </a:extLst>
          </a:blip>
          <a:srcRect r="548"/>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Grapes during harvest in Judean hills</a:t>
            </a:r>
          </a:p>
        </p:txBody>
      </p:sp>
      <p:sp>
        <p:nvSpPr>
          <p:cNvPr id="8" name="Text Placeholder 2"/>
          <p:cNvSpPr>
            <a:spLocks noGrp="1"/>
          </p:cNvSpPr>
          <p:nvPr>
            <p:ph type="body" sz="quarter" idx="12"/>
          </p:nvPr>
        </p:nvSpPr>
        <p:spPr/>
        <p:txBody>
          <a:bodyPr/>
          <a:lstStyle/>
          <a:p>
            <a:r>
              <a:rPr lang="en-US" dirty="0"/>
              <a:t>1:11</a:t>
            </a:r>
          </a:p>
        </p:txBody>
      </p:sp>
      <p:sp>
        <p:nvSpPr>
          <p:cNvPr id="9" name="Title 3"/>
          <p:cNvSpPr>
            <a:spLocks noGrp="1"/>
          </p:cNvSpPr>
          <p:nvPr>
            <p:ph type="title"/>
          </p:nvPr>
        </p:nvSpPr>
        <p:spPr/>
        <p:txBody>
          <a:bodyPr/>
          <a:lstStyle/>
          <a:p>
            <a:r>
              <a:rPr lang="en-US" dirty="0"/>
              <a:t>And by His power fulfill every desire for goodness</a:t>
            </a:r>
          </a:p>
        </p:txBody>
      </p:sp>
    </p:spTree>
    <p:extLst>
      <p:ext uri="{BB962C8B-B14F-4D97-AF65-F5344CB8AC3E}">
        <p14:creationId xmlns:p14="http://schemas.microsoft.com/office/powerpoint/2010/main" val="22845224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2 HVHL\49 American Colony Matson additional\Matson15k1\People\F Vester giving bread loaf to poor Muslim woman and two boys, Oct 22, 1938, mat188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0825"/>
            <a:ext cx="9144000" cy="635476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Woman giving a bread loaf to a poor Muslim woman and two boys, 1938</a:t>
            </a:r>
          </a:p>
        </p:txBody>
      </p:sp>
      <p:sp>
        <p:nvSpPr>
          <p:cNvPr id="4" name="Text Placeholder 3"/>
          <p:cNvSpPr>
            <a:spLocks noGrp="1"/>
          </p:cNvSpPr>
          <p:nvPr>
            <p:ph type="body" sz="quarter" idx="12"/>
          </p:nvPr>
        </p:nvSpPr>
        <p:spPr/>
        <p:txBody>
          <a:bodyPr/>
          <a:lstStyle/>
          <a:p>
            <a:r>
              <a:rPr lang="en-US" dirty="0"/>
              <a:t>1:11</a:t>
            </a:r>
          </a:p>
        </p:txBody>
      </p:sp>
      <p:sp>
        <p:nvSpPr>
          <p:cNvPr id="2" name="Title 1"/>
          <p:cNvSpPr>
            <a:spLocks noGrp="1"/>
          </p:cNvSpPr>
          <p:nvPr>
            <p:ph type="title"/>
          </p:nvPr>
        </p:nvSpPr>
        <p:spPr/>
        <p:txBody>
          <a:bodyPr/>
          <a:lstStyle/>
          <a:p>
            <a:r>
              <a:rPr lang="en-US" dirty="0"/>
              <a:t>And by His power fulfill every desire for goodness and the work of faith</a:t>
            </a:r>
          </a:p>
        </p:txBody>
      </p:sp>
    </p:spTree>
    <p:extLst>
      <p:ext uri="{BB962C8B-B14F-4D97-AF65-F5344CB8AC3E}">
        <p14:creationId xmlns:p14="http://schemas.microsoft.com/office/powerpoint/2010/main" val="35255138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6/60/JamesOssuaryInscription-1-.jpg/1259px-JamesOssuaryInscription-1-.jpg"/>
          <p:cNvPicPr>
            <a:picLocks noChangeAspect="1" noChangeArrowheads="1"/>
          </p:cNvPicPr>
          <p:nvPr/>
        </p:nvPicPr>
        <p:blipFill rotWithShape="1">
          <a:blip r:embed="rId3">
            <a:extLst>
              <a:ext uri="{28A0092B-C50C-407E-A947-70E740481C1C}">
                <a14:useLocalDpi xmlns:a14="http://schemas.microsoft.com/office/drawing/2010/main" val="0"/>
              </a:ext>
            </a:extLst>
          </a:blip>
          <a:srcRect b="12598"/>
          <a:stretch/>
        </p:blipFill>
        <p:spPr bwMode="auto">
          <a:xfrm>
            <a:off x="0" y="357762"/>
            <a:ext cx="9144000" cy="650023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Inscription on ossuary of “James, son of Joseph, brother of Jesus,” 1st century AD</a:t>
            </a:r>
          </a:p>
        </p:txBody>
      </p:sp>
      <p:sp>
        <p:nvSpPr>
          <p:cNvPr id="4" name="Text Placeholder 3"/>
          <p:cNvSpPr>
            <a:spLocks noGrp="1"/>
          </p:cNvSpPr>
          <p:nvPr>
            <p:ph type="body" sz="quarter" idx="12"/>
          </p:nvPr>
        </p:nvSpPr>
        <p:spPr/>
        <p:txBody>
          <a:bodyPr/>
          <a:lstStyle/>
          <a:p>
            <a:r>
              <a:rPr lang="en-US" dirty="0"/>
              <a:t>1:12</a:t>
            </a:r>
          </a:p>
        </p:txBody>
      </p:sp>
      <p:sp>
        <p:nvSpPr>
          <p:cNvPr id="2" name="Title 1"/>
          <p:cNvSpPr>
            <a:spLocks noGrp="1"/>
          </p:cNvSpPr>
          <p:nvPr>
            <p:ph type="title"/>
          </p:nvPr>
        </p:nvSpPr>
        <p:spPr/>
        <p:txBody>
          <a:bodyPr/>
          <a:lstStyle/>
          <a:p>
            <a:r>
              <a:rPr lang="en-US" dirty="0"/>
              <a:t>So that the name of our Lord Jesus might be glorified in you</a:t>
            </a:r>
          </a:p>
        </p:txBody>
      </p:sp>
      <p:sp>
        <p:nvSpPr>
          <p:cNvPr id="7" name="TextBox 6"/>
          <p:cNvSpPr txBox="1"/>
          <p:nvPr/>
        </p:nvSpPr>
        <p:spPr>
          <a:xfrm>
            <a:off x="0" y="-555197"/>
            <a:ext cx="9127725" cy="369332"/>
          </a:xfrm>
          <a:prstGeom prst="rect">
            <a:avLst/>
          </a:prstGeom>
          <a:noFill/>
        </p:spPr>
        <p:txBody>
          <a:bodyPr wrap="square" rtlCol="0">
            <a:spAutoFit/>
          </a:bodyPr>
          <a:lstStyle/>
          <a:p>
            <a:pPr fontAlgn="base">
              <a:spcBef>
                <a:spcPct val="0"/>
              </a:spcBef>
              <a:spcAft>
                <a:spcPct val="0"/>
              </a:spcAft>
              <a:defRPr/>
            </a:pPr>
            <a:endParaRPr lang="en-US" i="1" dirty="0">
              <a:effectLst>
                <a:glow rad="76200">
                  <a:schemeClr val="bg1">
                    <a:alpha val="60000"/>
                  </a:schemeClr>
                </a:glow>
              </a:effectLst>
              <a:latin typeface="Calibri" pitchFamily="34" charset="0"/>
              <a:cs typeface="Calibri" pitchFamily="34" charset="0"/>
            </a:endParaRPr>
          </a:p>
        </p:txBody>
      </p:sp>
    </p:spTree>
    <p:extLst>
      <p:ext uri="{BB962C8B-B14F-4D97-AF65-F5344CB8AC3E}">
        <p14:creationId xmlns:p14="http://schemas.microsoft.com/office/powerpoint/2010/main" val="3084595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view of a city&#10;&#10;Description automatically generated">
            <a:extLst>
              <a:ext uri="{FF2B5EF4-FFF2-40B4-BE49-F238E27FC236}">
                <a16:creationId xmlns:a16="http://schemas.microsoft.com/office/drawing/2014/main" id="{92E30ECA-C17D-8A46-B3D1-539EC52D10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Corinth excavations from the </a:t>
            </a:r>
            <a:r>
              <a:rPr lang="en-US" dirty="0" err="1"/>
              <a:t>Acrocorinth</a:t>
            </a:r>
            <a:endParaRPr lang="en-US" dirty="0"/>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
        <p:nvSpPr>
          <p:cNvPr id="6" name="Text Box 16">
            <a:extLst>
              <a:ext uri="{FF2B5EF4-FFF2-40B4-BE49-F238E27FC236}">
                <a16:creationId xmlns:a16="http://schemas.microsoft.com/office/drawing/2014/main" id="{EED29561-3450-3F4C-9B6A-6CB59C6B0BB1}"/>
              </a:ext>
            </a:extLst>
          </p:cNvPr>
          <p:cNvSpPr txBox="1">
            <a:spLocks noChangeArrowheads="1"/>
          </p:cNvSpPr>
          <p:nvPr/>
        </p:nvSpPr>
        <p:spPr bwMode="auto">
          <a:xfrm>
            <a:off x="381000" y="2111514"/>
            <a:ext cx="1223412" cy="707886"/>
          </a:xfrm>
          <a:prstGeom prst="rect">
            <a:avLst/>
          </a:prstGeom>
          <a:noFill/>
          <a:ln w="9525">
            <a:noFill/>
            <a:miter lim="800000"/>
            <a:headEnd/>
            <a:tailEnd/>
          </a:ln>
          <a:effectLst/>
        </p:spPr>
        <p:txBody>
          <a:bodyPr wrap="none">
            <a:spAutoFit/>
          </a:bodyPr>
          <a:lstStyle>
            <a:defPPr>
              <a:defRPr lang="en-US"/>
            </a:defPPr>
            <a:lvl1pPr>
              <a:defRPr sz="2000" kern="0">
                <a:solidFill>
                  <a:srgbClr val="FEFFFF"/>
                </a:solidFill>
                <a:effectLst>
                  <a:glow rad="76200">
                    <a:srgbClr val="010000">
                      <a:alpha val="60000"/>
                    </a:srgbClr>
                  </a:glow>
                </a:effectLst>
                <a:latin typeface="Calibri" pitchFamily="34" charset="0"/>
                <a:cs typeface="Calibri" pitchFamily="34" charset="0"/>
              </a:defRPr>
            </a:lvl1pPr>
          </a:lstStyle>
          <a:p>
            <a:pPr algn="ctr"/>
            <a:r>
              <a:rPr lang="en-US" dirty="0"/>
              <a:t>Temple of</a:t>
            </a:r>
          </a:p>
          <a:p>
            <a:pPr algn="ctr"/>
            <a:r>
              <a:rPr lang="en-US" dirty="0"/>
              <a:t>Apollo</a:t>
            </a:r>
          </a:p>
        </p:txBody>
      </p:sp>
      <p:sp>
        <p:nvSpPr>
          <p:cNvPr id="7" name="Line 9">
            <a:extLst>
              <a:ext uri="{FF2B5EF4-FFF2-40B4-BE49-F238E27FC236}">
                <a16:creationId xmlns:a16="http://schemas.microsoft.com/office/drawing/2014/main" id="{30BD4572-FF9B-9046-8EC7-51875DC3B24D}"/>
              </a:ext>
            </a:extLst>
          </p:cNvPr>
          <p:cNvSpPr>
            <a:spLocks noChangeShapeType="1"/>
          </p:cNvSpPr>
          <p:nvPr/>
        </p:nvSpPr>
        <p:spPr bwMode="auto">
          <a:xfrm>
            <a:off x="1143000" y="2819400"/>
            <a:ext cx="304800" cy="6858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
        <p:nvSpPr>
          <p:cNvPr id="10" name="Text Box 16">
            <a:extLst>
              <a:ext uri="{FF2B5EF4-FFF2-40B4-BE49-F238E27FC236}">
                <a16:creationId xmlns:a16="http://schemas.microsoft.com/office/drawing/2014/main" id="{E3D848D3-FB04-DF44-B55A-3F4A7D454E3E}"/>
              </a:ext>
            </a:extLst>
          </p:cNvPr>
          <p:cNvSpPr txBox="1">
            <a:spLocks noChangeArrowheads="1"/>
          </p:cNvSpPr>
          <p:nvPr/>
        </p:nvSpPr>
        <p:spPr bwMode="auto">
          <a:xfrm>
            <a:off x="5181600" y="1905000"/>
            <a:ext cx="1115034" cy="707886"/>
          </a:xfrm>
          <a:prstGeom prst="rect">
            <a:avLst/>
          </a:prstGeom>
          <a:noFill/>
          <a:ln w="9525">
            <a:noFill/>
            <a:miter lim="800000"/>
            <a:headEnd/>
            <a:tailEnd/>
          </a:ln>
          <a:effectLst/>
        </p:spPr>
        <p:txBody>
          <a:bodyPr wrap="none">
            <a:spAutoFit/>
          </a:bodyPr>
          <a:lstStyle>
            <a:defPPr>
              <a:defRPr lang="en-US"/>
            </a:defPPr>
            <a:lvl1pPr algn="ctr">
              <a:defRPr sz="20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err="1"/>
              <a:t>Lechaion</a:t>
            </a:r>
            <a:endParaRPr lang="en-US" dirty="0"/>
          </a:p>
          <a:p>
            <a:r>
              <a:rPr lang="en-US" dirty="0"/>
              <a:t>Road</a:t>
            </a:r>
          </a:p>
        </p:txBody>
      </p:sp>
      <p:sp>
        <p:nvSpPr>
          <p:cNvPr id="11" name="Line 9">
            <a:extLst>
              <a:ext uri="{FF2B5EF4-FFF2-40B4-BE49-F238E27FC236}">
                <a16:creationId xmlns:a16="http://schemas.microsoft.com/office/drawing/2014/main" id="{B3E4D371-EE7D-7C43-B346-1BD934C24E08}"/>
              </a:ext>
            </a:extLst>
          </p:cNvPr>
          <p:cNvSpPr>
            <a:spLocks noChangeShapeType="1"/>
          </p:cNvSpPr>
          <p:nvPr/>
        </p:nvSpPr>
        <p:spPr bwMode="auto">
          <a:xfrm>
            <a:off x="5791200" y="2590800"/>
            <a:ext cx="457200" cy="11430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
        <p:nvSpPr>
          <p:cNvPr id="12" name="Text Box 16">
            <a:extLst>
              <a:ext uri="{FF2B5EF4-FFF2-40B4-BE49-F238E27FC236}">
                <a16:creationId xmlns:a16="http://schemas.microsoft.com/office/drawing/2014/main" id="{304B3D72-AB7D-7945-A691-2C7FE5967C28}"/>
              </a:ext>
            </a:extLst>
          </p:cNvPr>
          <p:cNvSpPr txBox="1">
            <a:spLocks noChangeArrowheads="1"/>
          </p:cNvSpPr>
          <p:nvPr/>
        </p:nvSpPr>
        <p:spPr bwMode="auto">
          <a:xfrm>
            <a:off x="6477000" y="2209800"/>
            <a:ext cx="1377300" cy="707886"/>
          </a:xfrm>
          <a:prstGeom prst="rect">
            <a:avLst/>
          </a:prstGeom>
          <a:noFill/>
          <a:ln w="9525">
            <a:noFill/>
            <a:miter lim="800000"/>
            <a:headEnd/>
            <a:tailEnd/>
          </a:ln>
          <a:effectLst/>
        </p:spPr>
        <p:txBody>
          <a:bodyPr wrap="none">
            <a:spAutoFit/>
          </a:bodyPr>
          <a:lstStyle>
            <a:defPPr>
              <a:defRPr lang="en-US"/>
            </a:defPPr>
            <a:lvl1pPr algn="ctr">
              <a:defRPr sz="20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a:t>Fountain of</a:t>
            </a:r>
          </a:p>
          <a:p>
            <a:r>
              <a:rPr lang="en-US" dirty="0" err="1"/>
              <a:t>Peirene</a:t>
            </a:r>
            <a:endParaRPr lang="en-US" dirty="0"/>
          </a:p>
        </p:txBody>
      </p:sp>
      <p:sp>
        <p:nvSpPr>
          <p:cNvPr id="13" name="Line 9">
            <a:extLst>
              <a:ext uri="{FF2B5EF4-FFF2-40B4-BE49-F238E27FC236}">
                <a16:creationId xmlns:a16="http://schemas.microsoft.com/office/drawing/2014/main" id="{05BBE494-9E89-D846-AAFE-25CE2B3E392F}"/>
              </a:ext>
            </a:extLst>
          </p:cNvPr>
          <p:cNvSpPr>
            <a:spLocks noChangeShapeType="1"/>
          </p:cNvSpPr>
          <p:nvPr/>
        </p:nvSpPr>
        <p:spPr bwMode="auto">
          <a:xfrm>
            <a:off x="7162800" y="2895600"/>
            <a:ext cx="457200" cy="12954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
        <p:nvSpPr>
          <p:cNvPr id="14" name="Text Box 16">
            <a:extLst>
              <a:ext uri="{FF2B5EF4-FFF2-40B4-BE49-F238E27FC236}">
                <a16:creationId xmlns:a16="http://schemas.microsoft.com/office/drawing/2014/main" id="{C3363F6F-E83A-6647-97D4-C5C2E013FF70}"/>
              </a:ext>
            </a:extLst>
          </p:cNvPr>
          <p:cNvSpPr txBox="1">
            <a:spLocks noChangeArrowheads="1"/>
          </p:cNvSpPr>
          <p:nvPr/>
        </p:nvSpPr>
        <p:spPr bwMode="auto">
          <a:xfrm>
            <a:off x="7702580" y="2590800"/>
            <a:ext cx="1441420" cy="707886"/>
          </a:xfrm>
          <a:prstGeom prst="rect">
            <a:avLst/>
          </a:prstGeom>
          <a:noFill/>
          <a:ln w="9525">
            <a:noFill/>
            <a:miter lim="800000"/>
            <a:headEnd/>
            <a:tailEnd/>
          </a:ln>
          <a:effectLst/>
        </p:spPr>
        <p:txBody>
          <a:bodyPr wrap="none">
            <a:spAutoFit/>
          </a:bodyPr>
          <a:lstStyle>
            <a:defPPr>
              <a:defRPr lang="en-US"/>
            </a:defPPr>
            <a:lvl1pPr algn="ctr">
              <a:defRPr sz="20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err="1"/>
              <a:t>Peribolos</a:t>
            </a:r>
            <a:r>
              <a:rPr lang="en-US" dirty="0"/>
              <a:t> of</a:t>
            </a:r>
          </a:p>
          <a:p>
            <a:r>
              <a:rPr lang="en-US" dirty="0"/>
              <a:t>Apollo</a:t>
            </a:r>
          </a:p>
        </p:txBody>
      </p:sp>
      <p:sp>
        <p:nvSpPr>
          <p:cNvPr id="15" name="Line 9">
            <a:extLst>
              <a:ext uri="{FF2B5EF4-FFF2-40B4-BE49-F238E27FC236}">
                <a16:creationId xmlns:a16="http://schemas.microsoft.com/office/drawing/2014/main" id="{D5736448-43D7-B944-81EF-2A5A889776B6}"/>
              </a:ext>
            </a:extLst>
          </p:cNvPr>
          <p:cNvSpPr>
            <a:spLocks noChangeShapeType="1"/>
          </p:cNvSpPr>
          <p:nvPr/>
        </p:nvSpPr>
        <p:spPr bwMode="auto">
          <a:xfrm flipH="1">
            <a:off x="7848600" y="3276600"/>
            <a:ext cx="457200" cy="6858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
        <p:nvSpPr>
          <p:cNvPr id="16" name="Text Box 16">
            <a:extLst>
              <a:ext uri="{FF2B5EF4-FFF2-40B4-BE49-F238E27FC236}">
                <a16:creationId xmlns:a16="http://schemas.microsoft.com/office/drawing/2014/main" id="{E844B867-C021-5B46-AACC-28AB2C59749A}"/>
              </a:ext>
            </a:extLst>
          </p:cNvPr>
          <p:cNvSpPr txBox="1">
            <a:spLocks noChangeArrowheads="1"/>
          </p:cNvSpPr>
          <p:nvPr/>
        </p:nvSpPr>
        <p:spPr bwMode="auto">
          <a:xfrm>
            <a:off x="4876800" y="4953000"/>
            <a:ext cx="821860" cy="400110"/>
          </a:xfrm>
          <a:prstGeom prst="rect">
            <a:avLst/>
          </a:prstGeom>
          <a:noFill/>
          <a:ln w="9525">
            <a:noFill/>
            <a:miter lim="800000"/>
            <a:headEnd/>
            <a:tailEnd/>
          </a:ln>
          <a:effectLst/>
        </p:spPr>
        <p:txBody>
          <a:bodyPr wrap="none">
            <a:spAutoFit/>
          </a:bodyPr>
          <a:lstStyle>
            <a:defPPr>
              <a:defRPr lang="en-US"/>
            </a:defPPr>
            <a:lvl1pPr algn="ctr">
              <a:defRPr sz="20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a:t>forum</a:t>
            </a:r>
          </a:p>
        </p:txBody>
      </p:sp>
      <p:sp>
        <p:nvSpPr>
          <p:cNvPr id="17" name="Text Box 14">
            <a:extLst>
              <a:ext uri="{FF2B5EF4-FFF2-40B4-BE49-F238E27FC236}">
                <a16:creationId xmlns:a16="http://schemas.microsoft.com/office/drawing/2014/main" id="{F2433C73-A9E5-B440-AA7E-CC74473C0440}"/>
              </a:ext>
            </a:extLst>
          </p:cNvPr>
          <p:cNvSpPr txBox="1">
            <a:spLocks noChangeArrowheads="1"/>
          </p:cNvSpPr>
          <p:nvPr/>
        </p:nvSpPr>
        <p:spPr bwMode="auto">
          <a:xfrm>
            <a:off x="6553200" y="4267200"/>
            <a:ext cx="774771" cy="400110"/>
          </a:xfrm>
          <a:prstGeom prst="rect">
            <a:avLst/>
          </a:prstGeom>
          <a:noFill/>
          <a:ln w="9525">
            <a:noFill/>
            <a:miter lim="800000"/>
            <a:headEnd/>
            <a:tailEnd/>
          </a:ln>
          <a:effectLst/>
        </p:spPr>
        <p:txBody>
          <a:bodyPr wrap="none">
            <a:spAutoFit/>
          </a:bodyPr>
          <a:lstStyle>
            <a:defPPr>
              <a:defRPr lang="en-US"/>
            </a:defPPr>
            <a:lvl1pPr algn="ctr">
              <a:defRPr sz="20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a:t>bema</a:t>
            </a:r>
          </a:p>
        </p:txBody>
      </p:sp>
      <p:sp>
        <p:nvSpPr>
          <p:cNvPr id="18" name="Line 9">
            <a:extLst>
              <a:ext uri="{FF2B5EF4-FFF2-40B4-BE49-F238E27FC236}">
                <a16:creationId xmlns:a16="http://schemas.microsoft.com/office/drawing/2014/main" id="{DDD3E6A6-BD51-1644-BFF3-594200E69205}"/>
              </a:ext>
            </a:extLst>
          </p:cNvPr>
          <p:cNvSpPr>
            <a:spLocks noChangeShapeType="1"/>
          </p:cNvSpPr>
          <p:nvPr/>
        </p:nvSpPr>
        <p:spPr bwMode="auto">
          <a:xfrm>
            <a:off x="7010400" y="4648200"/>
            <a:ext cx="228600" cy="3810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Tree>
    <p:extLst>
      <p:ext uri="{BB962C8B-B14F-4D97-AF65-F5344CB8AC3E}">
        <p14:creationId xmlns:p14="http://schemas.microsoft.com/office/powerpoint/2010/main" val="33270841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6/60/JamesOssuaryInscription-1-.jpg/1259px-JamesOssuaryInscription-1-.jpg"/>
          <p:cNvPicPr>
            <a:picLocks noChangeAspect="1" noChangeArrowheads="1"/>
          </p:cNvPicPr>
          <p:nvPr/>
        </p:nvPicPr>
        <p:blipFill rotWithShape="1">
          <a:blip r:embed="rId3">
            <a:extLst>
              <a:ext uri="{28A0092B-C50C-407E-A947-70E740481C1C}">
                <a14:useLocalDpi xmlns:a14="http://schemas.microsoft.com/office/drawing/2010/main" val="0"/>
              </a:ext>
            </a:extLst>
          </a:blip>
          <a:srcRect b="12598"/>
          <a:stretch/>
        </p:blipFill>
        <p:spPr bwMode="auto">
          <a:xfrm>
            <a:off x="0" y="357762"/>
            <a:ext cx="9144000" cy="650023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Inscription on ossuary of “James, son of Joseph, brother of Jesus,” 1st century AD</a:t>
            </a:r>
          </a:p>
        </p:txBody>
      </p:sp>
      <p:sp>
        <p:nvSpPr>
          <p:cNvPr id="4" name="Text Placeholder 3"/>
          <p:cNvSpPr>
            <a:spLocks noGrp="1"/>
          </p:cNvSpPr>
          <p:nvPr>
            <p:ph type="body" sz="quarter" idx="12"/>
          </p:nvPr>
        </p:nvSpPr>
        <p:spPr/>
        <p:txBody>
          <a:bodyPr/>
          <a:lstStyle/>
          <a:p>
            <a:r>
              <a:rPr lang="en-US" dirty="0"/>
              <a:t>1:12</a:t>
            </a:r>
          </a:p>
        </p:txBody>
      </p:sp>
      <p:sp>
        <p:nvSpPr>
          <p:cNvPr id="2" name="Title 1"/>
          <p:cNvSpPr>
            <a:spLocks noGrp="1"/>
          </p:cNvSpPr>
          <p:nvPr>
            <p:ph type="title"/>
          </p:nvPr>
        </p:nvSpPr>
        <p:spPr/>
        <p:txBody>
          <a:bodyPr/>
          <a:lstStyle/>
          <a:p>
            <a:r>
              <a:rPr lang="en-US" dirty="0"/>
              <a:t>So that the name of our Lord Jesus might be glorified in you</a:t>
            </a:r>
          </a:p>
        </p:txBody>
      </p:sp>
      <p:sp>
        <p:nvSpPr>
          <p:cNvPr id="7" name="TextBox 6"/>
          <p:cNvSpPr txBox="1"/>
          <p:nvPr/>
        </p:nvSpPr>
        <p:spPr>
          <a:xfrm>
            <a:off x="0" y="-555197"/>
            <a:ext cx="9127725" cy="369332"/>
          </a:xfrm>
          <a:prstGeom prst="rect">
            <a:avLst/>
          </a:prstGeom>
          <a:noFill/>
        </p:spPr>
        <p:txBody>
          <a:bodyPr wrap="square" rtlCol="0">
            <a:spAutoFit/>
          </a:bodyPr>
          <a:lstStyle/>
          <a:p>
            <a:pPr fontAlgn="base">
              <a:spcBef>
                <a:spcPct val="0"/>
              </a:spcBef>
              <a:spcAft>
                <a:spcPct val="0"/>
              </a:spcAft>
              <a:defRPr/>
            </a:pPr>
            <a:endParaRPr lang="en-US" i="1" dirty="0">
              <a:effectLst>
                <a:glow rad="76200">
                  <a:schemeClr val="bg1">
                    <a:alpha val="60000"/>
                  </a:schemeClr>
                </a:glow>
              </a:effectLst>
              <a:latin typeface="Calibri" pitchFamily="34" charset="0"/>
              <a:cs typeface="Calibri" pitchFamily="34" charset="0"/>
            </a:endParaRPr>
          </a:p>
        </p:txBody>
      </p:sp>
      <p:sp>
        <p:nvSpPr>
          <p:cNvPr id="5" name="Rounded Rectangle 4"/>
          <p:cNvSpPr/>
          <p:nvPr/>
        </p:nvSpPr>
        <p:spPr>
          <a:xfrm>
            <a:off x="971550" y="2755900"/>
            <a:ext cx="1860550" cy="1003300"/>
          </a:xfrm>
          <a:prstGeom prst="roundRect">
            <a:avLst/>
          </a:prstGeom>
          <a:noFill/>
          <a:ln w="25400" cap="rnd">
            <a:solidFill>
              <a:srgbClr val="FEFF00"/>
            </a:solidFill>
            <a:prstDash val="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62360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F0BD17E-2EF9-42A2-AFAE-49B630F151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0"/>
            <a:ext cx="9144000" cy="603504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Marble relief of the Romans honoring a god, probably from Athens, circa 50 BC</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1:12</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So that the name of our Lord Jesus might be glorified in you</a:t>
            </a:r>
          </a:p>
        </p:txBody>
      </p:sp>
    </p:spTree>
    <p:extLst>
      <p:ext uri="{BB962C8B-B14F-4D97-AF65-F5344CB8AC3E}">
        <p14:creationId xmlns:p14="http://schemas.microsoft.com/office/powerpoint/2010/main" val="1257979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7BA029E-EB0B-4DDF-99D1-5BCC525DC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a:extLst>
              <a:ext uri="{FF2B5EF4-FFF2-40B4-BE49-F238E27FC236}">
                <a16:creationId xmlns:a16="http://schemas.microsoft.com/office/drawing/2014/main" id="{2DC50CE4-F71B-4B1B-A0A4-E958909D088B}"/>
              </a:ext>
            </a:extLst>
          </p:cNvPr>
          <p:cNvSpPr>
            <a:spLocks noGrp="1"/>
          </p:cNvSpPr>
          <p:nvPr>
            <p:ph type="body" sz="quarter" idx="10"/>
          </p:nvPr>
        </p:nvSpPr>
        <p:spPr/>
        <p:txBody>
          <a:bodyPr/>
          <a:lstStyle/>
          <a:p>
            <a:r>
              <a:rPr lang="en-US" dirty="0"/>
              <a:t>Floor mosaic with the name of Paul, from Philippi, 5th century AD</a:t>
            </a:r>
          </a:p>
        </p:txBody>
      </p:sp>
      <p:sp>
        <p:nvSpPr>
          <p:cNvPr id="3" name="Text Placeholder 2">
            <a:extLst>
              <a:ext uri="{FF2B5EF4-FFF2-40B4-BE49-F238E27FC236}">
                <a16:creationId xmlns:a16="http://schemas.microsoft.com/office/drawing/2014/main" id="{3FECDDAF-2206-4997-B49D-43556D58180F}"/>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a16="http://schemas.microsoft.com/office/drawing/2014/main" id="{B17C2CCC-CC2B-44EC-B731-42BECB42C6B1}"/>
              </a:ext>
            </a:extLst>
          </p:cNvPr>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3905091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8F364DF-7C00-4D31-B1E9-E3A8F7FEA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a:extLst>
              <a:ext uri="{FF2B5EF4-FFF2-40B4-BE49-F238E27FC236}">
                <a16:creationId xmlns:a16="http://schemas.microsoft.com/office/drawing/2014/main" id="{2DC50CE4-F71B-4B1B-A0A4-E958909D088B}"/>
              </a:ext>
            </a:extLst>
          </p:cNvPr>
          <p:cNvSpPr>
            <a:spLocks noGrp="1"/>
          </p:cNvSpPr>
          <p:nvPr>
            <p:ph type="body" sz="quarter" idx="10"/>
          </p:nvPr>
        </p:nvSpPr>
        <p:spPr/>
        <p:txBody>
          <a:bodyPr/>
          <a:lstStyle/>
          <a:p>
            <a:r>
              <a:rPr lang="en-US" dirty="0"/>
              <a:t>Painting of Paul from a cave at Ephesus, late 5th or early 6th centuries AD</a:t>
            </a:r>
          </a:p>
        </p:txBody>
      </p:sp>
      <p:sp>
        <p:nvSpPr>
          <p:cNvPr id="3" name="Text Placeholder 2">
            <a:extLst>
              <a:ext uri="{FF2B5EF4-FFF2-40B4-BE49-F238E27FC236}">
                <a16:creationId xmlns:a16="http://schemas.microsoft.com/office/drawing/2014/main" id="{3FECDDAF-2206-4997-B49D-43556D58180F}"/>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a16="http://schemas.microsoft.com/office/drawing/2014/main" id="{B17C2CCC-CC2B-44EC-B731-42BECB42C6B1}"/>
              </a:ext>
            </a:extLst>
          </p:cNvPr>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1080280097"/>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803</TotalTime>
  <Words>9642</Words>
  <Application>Microsoft Office PowerPoint</Application>
  <PresentationFormat>On-screen Show (4:3)</PresentationFormat>
  <Paragraphs>557</Paragraphs>
  <Slides>71</Slides>
  <Notes>71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71</vt:i4>
      </vt:variant>
    </vt:vector>
  </HeadingPairs>
  <TitlesOfParts>
    <vt:vector size="76" baseType="lpstr">
      <vt:lpstr>Arial</vt:lpstr>
      <vt:lpstr>Calibri</vt:lpstr>
      <vt:lpstr>Source Sans Pro</vt:lpstr>
      <vt:lpstr>Times New Roman</vt:lpstr>
      <vt:lpstr>PhotoCompanion</vt:lpstr>
      <vt:lpstr>2 Thessalonians 1</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 to the church of the Thessalonians</vt:lpstr>
      <vt:lpstr>Paul and Silvanus and Timothy, to the church of the Thessalonians</vt:lpstr>
      <vt:lpstr>Paul and Silvanus and Timothy, to the church of the Thessalonians</vt:lpstr>
      <vt:lpstr>Paul and Silvanus and Timothy, to the church of the Thessalonians</vt:lpstr>
      <vt:lpstr>Paul and Silvanus and Timothy, to the church of the Thessalonians</vt:lpstr>
      <vt:lpstr>Paul and Silvanus and Timothy, to the church of the Thessalonians</vt:lpstr>
      <vt:lpstr>Paul and Silvanus and Timothy, to the church of the Thessalonians</vt:lpstr>
      <vt:lpstr>Paul and Silvanus and Timothy, to the church of the Thessalonians</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We ought to give thanks to God always for you</vt:lpstr>
      <vt:lpstr>We ought to give thanks to God always for you</vt:lpstr>
      <vt:lpstr>We ought to give thanks . . . because your faith is growing abundantly</vt:lpstr>
      <vt:lpstr>We ourselves boast of you among the churches of God</vt:lpstr>
      <vt:lpstr>We ourselves boast of you among the churches of God</vt:lpstr>
      <vt:lpstr>We ourselves boast of you among the churches of God</vt:lpstr>
      <vt:lpstr>We ourselves boast of you among the churches of God</vt:lpstr>
      <vt:lpstr>We ourselves boast of you among the churches of God</vt:lpstr>
      <vt:lpstr>We . . . boast . . . for your perseverance and faith in the midst of persecutions and afflictions</vt:lpstr>
      <vt:lpstr>This is proof of the righteous judgment of God</vt:lpstr>
      <vt:lpstr>This is proof of the righteous judgment of God</vt:lpstr>
      <vt:lpstr>That you may be considered worthy of the kingdom of God, for which you suffer</vt:lpstr>
      <vt:lpstr>It is only just for God to repay with trouble those who are troubling you</vt:lpstr>
      <vt:lpstr>At the revelation of the Lord Jesus from heaven</vt:lpstr>
      <vt:lpstr>At the revelation of the Lord Jesus from heaven with His mighty angels</vt:lpstr>
      <vt:lpstr>At the revelation of the Lord Jesus from heaven with His mighty angels</vt:lpstr>
      <vt:lpstr>At the revelation of the Lord Jesus from heaven with His mighty angels</vt:lpstr>
      <vt:lpstr>At the revelation of the Lord Jesus from heaven with His mighty angels in flaming fire</vt:lpstr>
      <vt:lpstr>At the revelation of the Lord Jesus from heaven with His mighty angels in flaming fire</vt:lpstr>
      <vt:lpstr>At the revelation of the Lord Jesus from heaven with His mighty angels in flaming fire</vt:lpstr>
      <vt:lpstr>At the revelation of the Lord Jesus from heaven with His mighty angels in flaming fire</vt:lpstr>
      <vt:lpstr>At the revelation of the Lord Jesus from heaven with His mighty angels in flaming fire</vt:lpstr>
      <vt:lpstr>At the revelation of the Lord Jesus from heaven with His mighty angels in flaming fire</vt:lpstr>
      <vt:lpstr>Taking vengeance on those who do not know God</vt:lpstr>
      <vt:lpstr>They will suffer punishment, eternal destruction away from the presence of the Lord</vt:lpstr>
      <vt:lpstr>They will suffer punishment, eternal destruction away from the presence of the Lord</vt:lpstr>
      <vt:lpstr>They will suffer punishment, eternal destruction away from the presence of the Lord</vt:lpstr>
      <vt:lpstr>They will suffer punishment, eternal destruction away from the presence of the Lord</vt:lpstr>
      <vt:lpstr>They will suffer punishment, eternal destruction away from the presence of the Lord</vt:lpstr>
      <vt:lpstr>When He comes to be glorified among His holy people</vt:lpstr>
      <vt:lpstr>And to be marveled at by those who have believed</vt:lpstr>
      <vt:lpstr>And to be marveled at by those who have believed</vt:lpstr>
      <vt:lpstr>To this end we also pray always for you</vt:lpstr>
      <vt:lpstr>To this end we also pray always for you</vt:lpstr>
      <vt:lpstr>That God may count you worthy of your calling</vt:lpstr>
      <vt:lpstr>And by His power fulfill every desire for goodness</vt:lpstr>
      <vt:lpstr>And by His power fulfill every desire for goodness</vt:lpstr>
      <vt:lpstr>And by His power fulfill every desire for goodness</vt:lpstr>
      <vt:lpstr>And by His power fulfill every desire for goodness and the work of faith</vt:lpstr>
      <vt:lpstr>So that the name of our Lord Jesus might be glorified in you</vt:lpstr>
      <vt:lpstr>So that the name of our Lord Jesus might be glorified in you</vt:lpstr>
      <vt:lpstr>So that the name of our Lord Jesus might be glorified in you</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Thessalonians 1, Photo Companion to the Bible</dc:title>
  <dc:subject>Photo Companion to the Bible</dc:subject>
  <dc:creator>BiblePlaces.com</dc:creator>
  <cp:lastModifiedBy>Steven Anderson</cp:lastModifiedBy>
  <cp:revision>58</cp:revision>
  <dcterms:created xsi:type="dcterms:W3CDTF">2020-04-04T21:28:49Z</dcterms:created>
  <dcterms:modified xsi:type="dcterms:W3CDTF">2021-07-30T19:39:26Z</dcterms:modified>
</cp:coreProperties>
</file>